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4"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3" r:id="rId18"/>
  </p:sldIdLst>
  <p:sldSz cx="18288000" cy="10287000"/>
  <p:notesSz cx="6858000" cy="9144000"/>
  <p:embeddedFontLst>
    <p:embeddedFont>
      <p:font typeface="Calibri" pitchFamily="34" charset="0"/>
      <p:regular r:id="rId19"/>
      <p:bold r:id="rId20"/>
      <p:italic r:id="rId21"/>
      <p:boldItalic r:id="rId22"/>
    </p:embeddedFont>
    <p:embeddedFont>
      <p:font typeface="Abril Fatface" charset="0"/>
      <p:regular r:id="rId23"/>
    </p:embeddedFont>
    <p:embeddedFont>
      <p:font typeface="PT Sans"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p:cNvSpPr/>
          <p:nvPr/>
        </p:nvSpPr>
        <p:spPr>
          <a:xfrm>
            <a:off x="-276183" y="-342900"/>
            <a:ext cx="18840366" cy="12552394"/>
          </a:xfrm>
          <a:custGeom>
            <a:avLst/>
            <a:gdLst/>
            <a:ahLst/>
            <a:cxnLst/>
            <a:rect l="l" t="t" r="r" b="b"/>
            <a:pathLst>
              <a:path w="18840366" h="12552394">
                <a:moveTo>
                  <a:pt x="0" y="0"/>
                </a:moveTo>
                <a:lnTo>
                  <a:pt x="18840366" y="0"/>
                </a:lnTo>
                <a:lnTo>
                  <a:pt x="18840366" y="12552394"/>
                </a:lnTo>
                <a:lnTo>
                  <a:pt x="0" y="12552394"/>
                </a:lnTo>
                <a:lnTo>
                  <a:pt x="0" y="0"/>
                </a:lnTo>
                <a:close/>
              </a:path>
            </a:pathLst>
          </a:custGeom>
          <a:blipFill>
            <a:blip r:embed="rId3">
              <a:alphaModFix amt="34000"/>
            </a:blip>
            <a:stretch>
              <a:fillRect/>
            </a:stretch>
          </a:blipFill>
        </p:spPr>
      </p:sp>
      <p:sp>
        <p:nvSpPr>
          <p:cNvPr id="6" name="TextBox 6"/>
          <p:cNvSpPr txBox="1"/>
          <p:nvPr/>
        </p:nvSpPr>
        <p:spPr>
          <a:xfrm>
            <a:off x="4728146" y="3245543"/>
            <a:ext cx="8320906" cy="3795911"/>
          </a:xfrm>
          <a:prstGeom prst="rect">
            <a:avLst/>
          </a:prstGeom>
        </p:spPr>
        <p:txBody>
          <a:bodyPr wrap="square" lIns="0" tIns="0" rIns="0" bIns="0" rtlCol="0" anchor="t">
            <a:spAutoFit/>
          </a:bodyPr>
          <a:lstStyle/>
          <a:p>
            <a:pPr algn="ctr">
              <a:lnSpc>
                <a:spcPts val="7374"/>
              </a:lnSpc>
            </a:pPr>
            <a:r>
              <a:rPr lang="en-US" sz="5899" dirty="0" err="1">
                <a:solidFill>
                  <a:srgbClr val="FFFFFF"/>
                </a:solidFill>
                <a:latin typeface="Abril Fatface"/>
                <a:ea typeface="Abril Fatface"/>
                <a:cs typeface="Abril Fatface"/>
                <a:sym typeface="Abril Fatface"/>
              </a:rPr>
              <a:t>Globalisation</a:t>
            </a:r>
            <a:endParaRPr lang="en-US" sz="5899" dirty="0">
              <a:solidFill>
                <a:srgbClr val="FFFFFF"/>
              </a:solidFill>
              <a:latin typeface="Abril Fatface"/>
              <a:ea typeface="Abril Fatface"/>
              <a:cs typeface="Abril Fatface"/>
              <a:sym typeface="Abril Fatface"/>
            </a:endParaRPr>
          </a:p>
          <a:p>
            <a:pPr algn="ctr">
              <a:lnSpc>
                <a:spcPts val="7374"/>
              </a:lnSpc>
            </a:pPr>
            <a:r>
              <a:rPr lang="en-US" sz="5899" dirty="0">
                <a:solidFill>
                  <a:srgbClr val="FFFFFF"/>
                </a:solidFill>
                <a:latin typeface="Abril Fatface"/>
                <a:ea typeface="Abril Fatface"/>
                <a:cs typeface="Abril Fatface"/>
                <a:sym typeface="Abril Fatface"/>
              </a:rPr>
              <a:t> in </a:t>
            </a:r>
          </a:p>
          <a:p>
            <a:pPr algn="ctr">
              <a:lnSpc>
                <a:spcPts val="7374"/>
              </a:lnSpc>
            </a:pPr>
            <a:r>
              <a:rPr lang="en-US" sz="5899" dirty="0" smtClean="0">
                <a:solidFill>
                  <a:srgbClr val="FFFFFF"/>
                </a:solidFill>
                <a:latin typeface="Abril Fatface"/>
                <a:ea typeface="Abril Fatface"/>
                <a:cs typeface="Abril Fatface"/>
                <a:sym typeface="Abril Fatface"/>
              </a:rPr>
              <a:t>India</a:t>
            </a:r>
            <a:endParaRPr lang="en-US" sz="5899" dirty="0">
              <a:solidFill>
                <a:srgbClr val="FFFFFF"/>
              </a:solidFill>
              <a:latin typeface="Abril Fatface"/>
              <a:ea typeface="Abril Fatface"/>
              <a:cs typeface="Abril Fatface"/>
              <a:sym typeface="Abril Fatface"/>
            </a:endParaRPr>
          </a:p>
          <a:p>
            <a:pPr algn="ctr">
              <a:lnSpc>
                <a:spcPts val="7374"/>
              </a:lnSpc>
            </a:pPr>
            <a:r>
              <a:rPr lang="en-US" sz="4000" dirty="0" smtClean="0">
                <a:solidFill>
                  <a:srgbClr val="FFFFFF"/>
                </a:solidFill>
                <a:latin typeface="Abril Fatface"/>
                <a:ea typeface="Abril Fatface"/>
                <a:cs typeface="Abril Fatface"/>
                <a:sym typeface="Abril Fatface"/>
              </a:rPr>
              <a:t>(Political Science </a:t>
            </a:r>
            <a:r>
              <a:rPr lang="en-US" sz="4000" dirty="0" err="1" smtClean="0">
                <a:solidFill>
                  <a:srgbClr val="FFFFFF"/>
                </a:solidFill>
                <a:latin typeface="Abril Fatface"/>
                <a:ea typeface="Abril Fatface"/>
                <a:cs typeface="Abril Fatface"/>
                <a:sym typeface="Abril Fatface"/>
              </a:rPr>
              <a:t>Pesentation</a:t>
            </a:r>
            <a:r>
              <a:rPr lang="en-US" sz="4000" dirty="0" smtClean="0">
                <a:solidFill>
                  <a:srgbClr val="FFFFFF"/>
                </a:solidFill>
                <a:latin typeface="Abril Fatface"/>
                <a:ea typeface="Abril Fatface"/>
                <a:cs typeface="Abril Fatface"/>
                <a:sym typeface="Abril Fatface"/>
              </a:rPr>
              <a: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7" name="Group 7"/>
          <p:cNvGrpSpPr/>
          <p:nvPr/>
        </p:nvGrpSpPr>
        <p:grpSpPr>
          <a:xfrm>
            <a:off x="2931696" y="850614"/>
            <a:ext cx="2036308" cy="203630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0119" r="-40119"/>
              </a:stretch>
            </a:blipFill>
          </p:spPr>
        </p:sp>
      </p:grpSp>
      <p:sp>
        <p:nvSpPr>
          <p:cNvPr id="9" name="TextBox 9"/>
          <p:cNvSpPr txBox="1"/>
          <p:nvPr/>
        </p:nvSpPr>
        <p:spPr>
          <a:xfrm>
            <a:off x="2547098" y="1433793"/>
            <a:ext cx="7040612" cy="850900"/>
          </a:xfrm>
          <a:prstGeom prst="rect">
            <a:avLst/>
          </a:prstGeom>
        </p:spPr>
        <p:txBody>
          <a:bodyPr lIns="0" tIns="0" rIns="0" bIns="0" rtlCol="0" anchor="t">
            <a:spAutoFit/>
          </a:bodyPr>
          <a:lstStyle/>
          <a:p>
            <a:pPr algn="ctr">
              <a:lnSpc>
                <a:spcPts val="6875"/>
              </a:lnSpc>
            </a:pPr>
            <a:r>
              <a:rPr lang="en-US" sz="5500">
                <a:solidFill>
                  <a:srgbClr val="FFFFFF"/>
                </a:solidFill>
                <a:latin typeface="Abril Fatface"/>
                <a:ea typeface="Abril Fatface"/>
                <a:cs typeface="Abril Fatface"/>
                <a:sym typeface="Abril Fatface"/>
              </a:rPr>
              <a:t>WTO</a:t>
            </a:r>
          </a:p>
        </p:txBody>
      </p:sp>
      <p:grpSp>
        <p:nvGrpSpPr>
          <p:cNvPr id="10" name="Group 10"/>
          <p:cNvGrpSpPr/>
          <p:nvPr/>
        </p:nvGrpSpPr>
        <p:grpSpPr>
          <a:xfrm>
            <a:off x="1047155" y="5352108"/>
            <a:ext cx="4443412" cy="3256955"/>
            <a:chOff x="0" y="0"/>
            <a:chExt cx="5924550" cy="4342607"/>
          </a:xfrm>
        </p:grpSpPr>
        <p:sp>
          <p:nvSpPr>
            <p:cNvPr id="11" name="TextBox 11"/>
            <p:cNvSpPr txBox="1"/>
            <p:nvPr/>
          </p:nvSpPr>
          <p:spPr>
            <a:xfrm>
              <a:off x="0" y="142875"/>
              <a:ext cx="5924550" cy="1427692"/>
            </a:xfrm>
            <a:prstGeom prst="rect">
              <a:avLst/>
            </a:prstGeom>
          </p:spPr>
          <p:txBody>
            <a:bodyPr lIns="0" tIns="0" rIns="0" bIns="0" rtlCol="0" anchor="t">
              <a:spAutoFit/>
            </a:bodyPr>
            <a:lstStyle/>
            <a:p>
              <a:pPr algn="ctr">
                <a:lnSpc>
                  <a:spcPts val="7750"/>
                </a:lnSpc>
              </a:pPr>
              <a:r>
                <a:rPr lang="en-US" sz="7750">
                  <a:solidFill>
                    <a:srgbClr val="F2B42D"/>
                  </a:solidFill>
                  <a:latin typeface="Abril Fatface"/>
                  <a:ea typeface="Abril Fatface"/>
                  <a:cs typeface="Abril Fatface"/>
                  <a:sym typeface="Abril Fatface"/>
                </a:rPr>
                <a:t>164</a:t>
              </a:r>
            </a:p>
          </p:txBody>
        </p:sp>
        <p:sp>
          <p:nvSpPr>
            <p:cNvPr id="12" name="TextBox 12"/>
            <p:cNvSpPr txBox="1"/>
            <p:nvPr/>
          </p:nvSpPr>
          <p:spPr>
            <a:xfrm>
              <a:off x="615355" y="1805385"/>
              <a:ext cx="4693642" cy="557742"/>
            </a:xfrm>
            <a:prstGeom prst="rect">
              <a:avLst/>
            </a:prstGeom>
          </p:spPr>
          <p:txBody>
            <a:bodyPr lIns="0" tIns="0" rIns="0" bIns="0" rtlCol="0" anchor="t">
              <a:spAutoFit/>
            </a:bodyPr>
            <a:lstStyle/>
            <a:p>
              <a:pPr algn="ctr">
                <a:lnSpc>
                  <a:spcPts val="3437"/>
                </a:lnSpc>
              </a:pPr>
              <a:r>
                <a:rPr lang="en-US" sz="2750">
                  <a:solidFill>
                    <a:srgbClr val="FFFFFF"/>
                  </a:solidFill>
                  <a:latin typeface="Abril Fatface"/>
                  <a:ea typeface="Abril Fatface"/>
                  <a:cs typeface="Abril Fatface"/>
                  <a:sym typeface="Abril Fatface"/>
                </a:rPr>
                <a:t>Members</a:t>
              </a:r>
            </a:p>
          </p:txBody>
        </p:sp>
        <p:sp>
          <p:nvSpPr>
            <p:cNvPr id="13" name="TextBox 13"/>
            <p:cNvSpPr txBox="1"/>
            <p:nvPr/>
          </p:nvSpPr>
          <p:spPr>
            <a:xfrm>
              <a:off x="0" y="2545557"/>
              <a:ext cx="5924550" cy="1797050"/>
            </a:xfrm>
            <a:prstGeom prst="rect">
              <a:avLst/>
            </a:prstGeom>
          </p:spPr>
          <p:txBody>
            <a:bodyPr lIns="0" tIns="0" rIns="0" bIns="0" rtlCol="0" anchor="t">
              <a:spAutoFit/>
            </a:bodyPr>
            <a:lstStyle/>
            <a:p>
              <a:pPr algn="ctr">
                <a:lnSpc>
                  <a:spcPts val="3750"/>
                </a:lnSpc>
              </a:pPr>
              <a:r>
                <a:rPr lang="en-US" sz="2312">
                  <a:solidFill>
                    <a:srgbClr val="FFFFFF"/>
                  </a:solidFill>
                  <a:latin typeface="PT Sans"/>
                  <a:ea typeface="PT Sans"/>
                  <a:cs typeface="PT Sans"/>
                  <a:sym typeface="PT Sans"/>
                </a:rPr>
                <a:t>India is a member of the WTO, committed to upholding international trade rules.</a:t>
              </a:r>
            </a:p>
          </p:txBody>
        </p:sp>
      </p:grpSp>
      <p:grpSp>
        <p:nvGrpSpPr>
          <p:cNvPr id="14" name="Group 14"/>
          <p:cNvGrpSpPr/>
          <p:nvPr/>
        </p:nvGrpSpPr>
        <p:grpSpPr>
          <a:xfrm>
            <a:off x="5865987" y="5352108"/>
            <a:ext cx="4443561" cy="3416945"/>
            <a:chOff x="0" y="0"/>
            <a:chExt cx="5924748" cy="4555927"/>
          </a:xfrm>
        </p:grpSpPr>
        <p:sp>
          <p:nvSpPr>
            <p:cNvPr id="15" name="TextBox 15"/>
            <p:cNvSpPr txBox="1"/>
            <p:nvPr/>
          </p:nvSpPr>
          <p:spPr>
            <a:xfrm>
              <a:off x="0" y="142875"/>
              <a:ext cx="5924748" cy="1427692"/>
            </a:xfrm>
            <a:prstGeom prst="rect">
              <a:avLst/>
            </a:prstGeom>
          </p:spPr>
          <p:txBody>
            <a:bodyPr lIns="0" tIns="0" rIns="0" bIns="0" rtlCol="0" anchor="t">
              <a:spAutoFit/>
            </a:bodyPr>
            <a:lstStyle/>
            <a:p>
              <a:pPr algn="ctr">
                <a:lnSpc>
                  <a:spcPts val="7750"/>
                </a:lnSpc>
              </a:pPr>
              <a:r>
                <a:rPr lang="en-US" sz="7750">
                  <a:solidFill>
                    <a:srgbClr val="D7425E"/>
                  </a:solidFill>
                  <a:latin typeface="Abril Fatface"/>
                  <a:ea typeface="Abril Fatface"/>
                  <a:cs typeface="Abril Fatface"/>
                  <a:sym typeface="Abril Fatface"/>
                </a:rPr>
                <a:t>13</a:t>
              </a:r>
            </a:p>
          </p:txBody>
        </p:sp>
        <p:sp>
          <p:nvSpPr>
            <p:cNvPr id="16" name="TextBox 16"/>
            <p:cNvSpPr txBox="1"/>
            <p:nvPr/>
          </p:nvSpPr>
          <p:spPr>
            <a:xfrm>
              <a:off x="615553" y="1805385"/>
              <a:ext cx="4693642" cy="557742"/>
            </a:xfrm>
            <a:prstGeom prst="rect">
              <a:avLst/>
            </a:prstGeom>
          </p:spPr>
          <p:txBody>
            <a:bodyPr lIns="0" tIns="0" rIns="0" bIns="0" rtlCol="0" anchor="t">
              <a:spAutoFit/>
            </a:bodyPr>
            <a:lstStyle/>
            <a:p>
              <a:pPr algn="ctr">
                <a:lnSpc>
                  <a:spcPts val="3437"/>
                </a:lnSpc>
              </a:pPr>
              <a:r>
                <a:rPr lang="en-US" sz="2750">
                  <a:solidFill>
                    <a:srgbClr val="FFFFFF"/>
                  </a:solidFill>
                  <a:latin typeface="Abril Fatface"/>
                  <a:ea typeface="Abril Fatface"/>
                  <a:cs typeface="Abril Fatface"/>
                  <a:sym typeface="Abril Fatface"/>
                </a:rPr>
                <a:t>Rounds</a:t>
              </a:r>
            </a:p>
          </p:txBody>
        </p:sp>
        <p:sp>
          <p:nvSpPr>
            <p:cNvPr id="17" name="TextBox 17"/>
            <p:cNvSpPr txBox="1"/>
            <p:nvPr/>
          </p:nvSpPr>
          <p:spPr>
            <a:xfrm>
              <a:off x="0" y="2545557"/>
              <a:ext cx="5924748" cy="2010370"/>
            </a:xfrm>
            <a:prstGeom prst="rect">
              <a:avLst/>
            </a:prstGeom>
          </p:spPr>
          <p:txBody>
            <a:bodyPr lIns="0" tIns="0" rIns="0" bIns="0" rtlCol="0" anchor="t">
              <a:spAutoFit/>
            </a:bodyPr>
            <a:lstStyle/>
            <a:p>
              <a:pPr algn="ctr">
                <a:lnSpc>
                  <a:spcPts val="3750"/>
                </a:lnSpc>
              </a:pPr>
              <a:r>
                <a:rPr lang="en-US" sz="2312">
                  <a:solidFill>
                    <a:srgbClr val="FFFFFF"/>
                  </a:solidFill>
                  <a:latin typeface="PT Sans"/>
                  <a:ea typeface="PT Sans"/>
                  <a:cs typeface="PT Sans"/>
                  <a:sym typeface="PT Sans"/>
                </a:rPr>
                <a:t>India has actively participated in WTO negotiations, shaping trade agreements.</a:t>
              </a:r>
            </a:p>
          </p:txBody>
        </p:sp>
      </p:grpSp>
      <p:sp>
        <p:nvSpPr>
          <p:cNvPr id="18" name="TextBox 18"/>
          <p:cNvSpPr txBox="1"/>
          <p:nvPr/>
        </p:nvSpPr>
        <p:spPr>
          <a:xfrm>
            <a:off x="1047155" y="3051829"/>
            <a:ext cx="9751141" cy="1766847"/>
          </a:xfrm>
          <a:prstGeom prst="rect">
            <a:avLst/>
          </a:prstGeom>
        </p:spPr>
        <p:txBody>
          <a:bodyPr lIns="0" tIns="0" rIns="0" bIns="0" rtlCol="0" anchor="t">
            <a:spAutoFit/>
          </a:bodyPr>
          <a:lstStyle/>
          <a:p>
            <a:pPr algn="ctr">
              <a:lnSpc>
                <a:spcPts val="2820"/>
              </a:lnSpc>
              <a:spcBef>
                <a:spcPct val="0"/>
              </a:spcBef>
            </a:pPr>
            <a:r>
              <a:rPr lang="en-US" sz="2256">
                <a:solidFill>
                  <a:srgbClr val="FFFFFF"/>
                </a:solidFill>
                <a:latin typeface="PT Sans"/>
                <a:ea typeface="PT Sans"/>
                <a:cs typeface="PT Sans"/>
                <a:sym typeface="PT Sans"/>
              </a:rPr>
              <a:t>The World Trade Organization (WTO) is the only global international organization dealing with the rules of trade between nations. At its heart are the WTO agreements, negotiated and signed by the bulk of the world’s trading nations and ratified in their parliaments. The goal is to ensure that trade flows as smoothly, predictably and freely as possible.</a:t>
            </a:r>
          </a:p>
        </p:txBody>
      </p:sp>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2493063" y="4940318"/>
            <a:ext cx="4148647" cy="2564042"/>
          </a:xfrm>
          <a:custGeom>
            <a:avLst/>
            <a:gdLst/>
            <a:ahLst/>
            <a:cxnLst/>
            <a:rect l="l" t="t" r="r" b="b"/>
            <a:pathLst>
              <a:path w="4148647" h="2564042">
                <a:moveTo>
                  <a:pt x="0" y="0"/>
                </a:moveTo>
                <a:lnTo>
                  <a:pt x="4148647" y="0"/>
                </a:lnTo>
                <a:lnTo>
                  <a:pt x="4148647" y="2564042"/>
                </a:lnTo>
                <a:lnTo>
                  <a:pt x="0" y="2564042"/>
                </a:lnTo>
                <a:lnTo>
                  <a:pt x="0" y="0"/>
                </a:lnTo>
                <a:close/>
              </a:path>
            </a:pathLst>
          </a:custGeom>
          <a:blipFill>
            <a:blip r:embed="rId3"/>
            <a:stretch>
              <a:fillRect l="-11" r="-11"/>
            </a:stretch>
          </a:blipFill>
        </p:spPr>
      </p:sp>
      <p:sp>
        <p:nvSpPr>
          <p:cNvPr id="6" name="Freeform 6" descr="preencoded.png"/>
          <p:cNvSpPr/>
          <p:nvPr/>
        </p:nvSpPr>
        <p:spPr>
          <a:xfrm>
            <a:off x="11230202" y="4940318"/>
            <a:ext cx="4148725" cy="2564042"/>
          </a:xfrm>
          <a:custGeom>
            <a:avLst/>
            <a:gdLst/>
            <a:ahLst/>
            <a:cxnLst/>
            <a:rect l="l" t="t" r="r" b="b"/>
            <a:pathLst>
              <a:path w="4148725" h="2564042">
                <a:moveTo>
                  <a:pt x="0" y="0"/>
                </a:moveTo>
                <a:lnTo>
                  <a:pt x="4148725" y="0"/>
                </a:lnTo>
                <a:lnTo>
                  <a:pt x="4148725" y="2564042"/>
                </a:lnTo>
                <a:lnTo>
                  <a:pt x="0" y="2564042"/>
                </a:lnTo>
                <a:lnTo>
                  <a:pt x="0" y="0"/>
                </a:lnTo>
                <a:close/>
              </a:path>
            </a:pathLst>
          </a:custGeom>
          <a:blipFill>
            <a:blip r:embed="rId4"/>
            <a:stretch>
              <a:fillRect l="-10" r="-10"/>
            </a:stretch>
          </a:blipFill>
        </p:spPr>
      </p:sp>
      <p:sp>
        <p:nvSpPr>
          <p:cNvPr id="7" name="Freeform 7"/>
          <p:cNvSpPr/>
          <p:nvPr/>
        </p:nvSpPr>
        <p:spPr>
          <a:xfrm>
            <a:off x="6318763" y="712163"/>
            <a:ext cx="1742509" cy="1582417"/>
          </a:xfrm>
          <a:custGeom>
            <a:avLst/>
            <a:gdLst/>
            <a:ahLst/>
            <a:cxnLst/>
            <a:rect l="l" t="t" r="r" b="b"/>
            <a:pathLst>
              <a:path w="1742509" h="1582417">
                <a:moveTo>
                  <a:pt x="0" y="0"/>
                </a:moveTo>
                <a:lnTo>
                  <a:pt x="1742508" y="0"/>
                </a:lnTo>
                <a:lnTo>
                  <a:pt x="1742508" y="1582417"/>
                </a:lnTo>
                <a:lnTo>
                  <a:pt x="0" y="1582417"/>
                </a:lnTo>
                <a:lnTo>
                  <a:pt x="0" y="0"/>
                </a:lnTo>
                <a:close/>
              </a:path>
            </a:pathLst>
          </a:custGeom>
          <a:blipFill>
            <a:blip r:embed="rId5"/>
            <a:stretch>
              <a:fillRect l="-175614" r="-177467" b="-21403"/>
            </a:stretch>
          </a:blipFill>
        </p:spPr>
      </p:sp>
      <p:sp>
        <p:nvSpPr>
          <p:cNvPr id="8" name="TextBox 8"/>
          <p:cNvSpPr txBox="1"/>
          <p:nvPr/>
        </p:nvSpPr>
        <p:spPr>
          <a:xfrm>
            <a:off x="5623694" y="1003944"/>
            <a:ext cx="7040612" cy="970280"/>
          </a:xfrm>
          <a:prstGeom prst="rect">
            <a:avLst/>
          </a:prstGeom>
        </p:spPr>
        <p:txBody>
          <a:bodyPr lIns="0" tIns="0" rIns="0" bIns="0" rtlCol="0" anchor="t">
            <a:spAutoFit/>
          </a:bodyPr>
          <a:lstStyle/>
          <a:p>
            <a:pPr algn="ctr">
              <a:lnSpc>
                <a:spcPts val="7749"/>
              </a:lnSpc>
            </a:pPr>
            <a:r>
              <a:rPr lang="en-US" sz="6199">
                <a:solidFill>
                  <a:srgbClr val="FFFFFF"/>
                </a:solidFill>
                <a:latin typeface="Abril Fatface"/>
                <a:ea typeface="Abril Fatface"/>
                <a:cs typeface="Abril Fatface"/>
                <a:sym typeface="Abril Fatface"/>
              </a:rPr>
              <a:t>IMF</a:t>
            </a:r>
          </a:p>
        </p:txBody>
      </p:sp>
      <p:sp>
        <p:nvSpPr>
          <p:cNvPr id="9" name="TextBox 9"/>
          <p:cNvSpPr txBox="1"/>
          <p:nvPr/>
        </p:nvSpPr>
        <p:spPr>
          <a:xfrm>
            <a:off x="2807271" y="7704385"/>
            <a:ext cx="3520231" cy="420687"/>
          </a:xfrm>
          <a:prstGeom prst="rect">
            <a:avLst/>
          </a:prstGeom>
        </p:spPr>
        <p:txBody>
          <a:bodyPr lIns="0" tIns="0" rIns="0" bIns="0" rtlCol="0" anchor="t">
            <a:spAutoFit/>
          </a:bodyPr>
          <a:lstStyle/>
          <a:p>
            <a:pPr algn="ctr">
              <a:lnSpc>
                <a:spcPts val="3437"/>
              </a:lnSpc>
            </a:pPr>
            <a:r>
              <a:rPr lang="en-US" sz="2750">
                <a:solidFill>
                  <a:srgbClr val="FFFFFF"/>
                </a:solidFill>
                <a:latin typeface="Abril Fatface"/>
                <a:ea typeface="Abril Fatface"/>
                <a:cs typeface="Abril Fatface"/>
                <a:sym typeface="Abril Fatface"/>
              </a:rPr>
              <a:t>Financial Assistance</a:t>
            </a:r>
          </a:p>
        </p:txBody>
      </p:sp>
      <p:sp>
        <p:nvSpPr>
          <p:cNvPr id="10" name="TextBox 10"/>
          <p:cNvSpPr txBox="1"/>
          <p:nvPr/>
        </p:nvSpPr>
        <p:spPr>
          <a:xfrm>
            <a:off x="1073501" y="8238084"/>
            <a:ext cx="6987770" cy="904875"/>
          </a:xfrm>
          <a:prstGeom prst="rect">
            <a:avLst/>
          </a:prstGeom>
        </p:spPr>
        <p:txBody>
          <a:bodyPr lIns="0" tIns="0" rIns="0" bIns="0" rtlCol="0" anchor="t">
            <a:spAutoFit/>
          </a:bodyPr>
          <a:lstStyle/>
          <a:p>
            <a:pPr algn="ctr">
              <a:lnSpc>
                <a:spcPts val="3750"/>
              </a:lnSpc>
            </a:pPr>
            <a:r>
              <a:rPr lang="en-US" sz="2312">
                <a:solidFill>
                  <a:srgbClr val="FFFFFF"/>
                </a:solidFill>
                <a:latin typeface="PT Sans"/>
                <a:ea typeface="PT Sans"/>
                <a:cs typeface="PT Sans"/>
                <a:sym typeface="PT Sans"/>
              </a:rPr>
              <a:t>India has received financial assistance from the IMF during periods of economic hardship.</a:t>
            </a:r>
          </a:p>
        </p:txBody>
      </p:sp>
      <p:sp>
        <p:nvSpPr>
          <p:cNvPr id="11" name="TextBox 11"/>
          <p:cNvSpPr txBox="1"/>
          <p:nvPr/>
        </p:nvSpPr>
        <p:spPr>
          <a:xfrm>
            <a:off x="11544449" y="7704385"/>
            <a:ext cx="3520231" cy="420687"/>
          </a:xfrm>
          <a:prstGeom prst="rect">
            <a:avLst/>
          </a:prstGeom>
        </p:spPr>
        <p:txBody>
          <a:bodyPr lIns="0" tIns="0" rIns="0" bIns="0" rtlCol="0" anchor="t">
            <a:spAutoFit/>
          </a:bodyPr>
          <a:lstStyle/>
          <a:p>
            <a:pPr algn="ctr">
              <a:lnSpc>
                <a:spcPts val="3437"/>
              </a:lnSpc>
            </a:pPr>
            <a:r>
              <a:rPr lang="en-US" sz="2750">
                <a:solidFill>
                  <a:srgbClr val="FFFFFF"/>
                </a:solidFill>
                <a:latin typeface="Abril Fatface"/>
                <a:ea typeface="Abril Fatface"/>
                <a:cs typeface="Abril Fatface"/>
                <a:sym typeface="Abril Fatface"/>
              </a:rPr>
              <a:t>Economic Advice</a:t>
            </a:r>
          </a:p>
        </p:txBody>
      </p:sp>
      <p:sp>
        <p:nvSpPr>
          <p:cNvPr id="12" name="TextBox 12"/>
          <p:cNvSpPr txBox="1"/>
          <p:nvPr/>
        </p:nvSpPr>
        <p:spPr>
          <a:xfrm>
            <a:off x="9595763" y="8238084"/>
            <a:ext cx="7417602" cy="904875"/>
          </a:xfrm>
          <a:prstGeom prst="rect">
            <a:avLst/>
          </a:prstGeom>
        </p:spPr>
        <p:txBody>
          <a:bodyPr lIns="0" tIns="0" rIns="0" bIns="0" rtlCol="0" anchor="t">
            <a:spAutoFit/>
          </a:bodyPr>
          <a:lstStyle/>
          <a:p>
            <a:pPr algn="ctr">
              <a:lnSpc>
                <a:spcPts val="3750"/>
              </a:lnSpc>
            </a:pPr>
            <a:r>
              <a:rPr lang="en-US" sz="2312">
                <a:solidFill>
                  <a:srgbClr val="FFFFFF"/>
                </a:solidFill>
                <a:latin typeface="PT Sans"/>
                <a:ea typeface="PT Sans"/>
                <a:cs typeface="PT Sans"/>
                <a:sym typeface="PT Sans"/>
              </a:rPr>
              <a:t>India has benefited from the IMF's technical expertise in areas of fiscal policy and economic reforms.</a:t>
            </a:r>
          </a:p>
        </p:txBody>
      </p:sp>
      <p:sp>
        <p:nvSpPr>
          <p:cNvPr id="13" name="TextBox 13"/>
          <p:cNvSpPr txBox="1"/>
          <p:nvPr/>
        </p:nvSpPr>
        <p:spPr>
          <a:xfrm>
            <a:off x="2983551" y="2488574"/>
            <a:ext cx="12320898" cy="1903278"/>
          </a:xfrm>
          <a:prstGeom prst="rect">
            <a:avLst/>
          </a:prstGeom>
        </p:spPr>
        <p:txBody>
          <a:bodyPr lIns="0" tIns="0" rIns="0" bIns="0" rtlCol="0" anchor="t">
            <a:spAutoFit/>
          </a:bodyPr>
          <a:lstStyle/>
          <a:p>
            <a:pPr algn="ctr">
              <a:lnSpc>
                <a:spcPts val="3750"/>
              </a:lnSpc>
            </a:pPr>
            <a:r>
              <a:rPr lang="en-US" sz="2312" dirty="0">
                <a:solidFill>
                  <a:srgbClr val="FFFFFF"/>
                </a:solidFill>
                <a:latin typeface="PT Sans"/>
                <a:ea typeface="PT Sans"/>
                <a:cs typeface="PT Sans"/>
                <a:sym typeface="PT Sans"/>
              </a:rPr>
              <a:t>The IMF is a global organization that works to achieve sustainable growth and prosperity for all of its </a:t>
            </a:r>
            <a:r>
              <a:rPr lang="en-US" sz="2312" b="1" dirty="0">
                <a:solidFill>
                  <a:srgbClr val="FFFFFF"/>
                </a:solidFill>
                <a:latin typeface="PT Sans"/>
                <a:ea typeface="PT Sans"/>
                <a:cs typeface="PT Sans"/>
                <a:sym typeface="PT Sans"/>
              </a:rPr>
              <a:t>191</a:t>
            </a:r>
            <a:r>
              <a:rPr lang="en-US" sz="2312" dirty="0">
                <a:solidFill>
                  <a:srgbClr val="FFFFFF"/>
                </a:solidFill>
                <a:latin typeface="PT Sans"/>
                <a:ea typeface="PT Sans"/>
                <a:cs typeface="PT Sans"/>
                <a:sym typeface="PT Sans"/>
              </a:rPr>
              <a:t> member countries. It does so by supporting economic policies that promote financial stability and monetary cooperation, which are essential to increase productivity, job creation, and economic well-being. The IMF is governed by and accountable to its member countries.</a:t>
            </a:r>
          </a:p>
        </p:txBody>
      </p:sp>
      <p:sp>
        <p:nvSpPr>
          <p:cNvPr id="14" name="Freeform 14"/>
          <p:cNvSpPr/>
          <p:nvPr/>
        </p:nvSpPr>
        <p:spPr>
          <a:xfrm>
            <a:off x="10186659" y="712163"/>
            <a:ext cx="1742509" cy="1582417"/>
          </a:xfrm>
          <a:custGeom>
            <a:avLst/>
            <a:gdLst/>
            <a:ahLst/>
            <a:cxnLst/>
            <a:rect l="l" t="t" r="r" b="b"/>
            <a:pathLst>
              <a:path w="1742509" h="1582417">
                <a:moveTo>
                  <a:pt x="0" y="0"/>
                </a:moveTo>
                <a:lnTo>
                  <a:pt x="1742509" y="0"/>
                </a:lnTo>
                <a:lnTo>
                  <a:pt x="1742509" y="1582417"/>
                </a:lnTo>
                <a:lnTo>
                  <a:pt x="0" y="1582417"/>
                </a:lnTo>
                <a:lnTo>
                  <a:pt x="0" y="0"/>
                </a:lnTo>
                <a:close/>
              </a:path>
            </a:pathLst>
          </a:custGeom>
          <a:blipFill>
            <a:blip r:embed="rId5"/>
            <a:stretch>
              <a:fillRect l="-175614" r="-177467" b="-21403"/>
            </a:stretch>
          </a:blipFill>
        </p:spPr>
      </p:sp>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TextBox 5"/>
          <p:cNvSpPr txBox="1"/>
          <p:nvPr/>
        </p:nvSpPr>
        <p:spPr>
          <a:xfrm>
            <a:off x="1047155" y="2169319"/>
            <a:ext cx="16193690" cy="1717675"/>
          </a:xfrm>
          <a:prstGeom prst="rect">
            <a:avLst/>
          </a:prstGeom>
        </p:spPr>
        <p:txBody>
          <a:bodyPr lIns="0" tIns="0" rIns="0" bIns="0" rtlCol="0" anchor="t">
            <a:spAutoFit/>
          </a:bodyPr>
          <a:lstStyle/>
          <a:p>
            <a:pPr algn="l">
              <a:lnSpc>
                <a:spcPts val="6875"/>
              </a:lnSpc>
            </a:pPr>
            <a:r>
              <a:rPr lang="en-US" sz="5500">
                <a:solidFill>
                  <a:srgbClr val="FFFFFF"/>
                </a:solidFill>
                <a:latin typeface="Abril Fatface"/>
                <a:ea typeface="Abril Fatface"/>
                <a:cs typeface="Abril Fatface"/>
                <a:sym typeface="Abril Fatface"/>
              </a:rPr>
              <a:t>Globalisation and Technology: A Catalyst for Growth</a:t>
            </a:r>
          </a:p>
        </p:txBody>
      </p:sp>
      <p:sp>
        <p:nvSpPr>
          <p:cNvPr id="6" name="TextBox 6"/>
          <p:cNvSpPr txBox="1"/>
          <p:nvPr/>
        </p:nvSpPr>
        <p:spPr>
          <a:xfrm>
            <a:off x="1047155" y="4686746"/>
            <a:ext cx="3520231"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Digital Revolution</a:t>
            </a:r>
          </a:p>
        </p:txBody>
      </p:sp>
      <p:sp>
        <p:nvSpPr>
          <p:cNvPr id="7" name="TextBox 7"/>
          <p:cNvSpPr txBox="1"/>
          <p:nvPr/>
        </p:nvSpPr>
        <p:spPr>
          <a:xfrm>
            <a:off x="1047155" y="5340102"/>
            <a:ext cx="7731919" cy="248915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Globalisation has ushered in a digital revolution in India, connecting people and businesses through the internet and mobile technology. This has fueled the growth of various sectors, from e-commerce to fintech, and led to increased access to information and services.</a:t>
            </a:r>
          </a:p>
        </p:txBody>
      </p:sp>
      <p:sp>
        <p:nvSpPr>
          <p:cNvPr id="8" name="TextBox 8"/>
          <p:cNvSpPr txBox="1"/>
          <p:nvPr/>
        </p:nvSpPr>
        <p:spPr>
          <a:xfrm>
            <a:off x="9518451" y="4686746"/>
            <a:ext cx="3520231"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Innovation Hub</a:t>
            </a:r>
          </a:p>
        </p:txBody>
      </p:sp>
      <p:sp>
        <p:nvSpPr>
          <p:cNvPr id="9" name="TextBox 9"/>
          <p:cNvSpPr txBox="1"/>
          <p:nvPr/>
        </p:nvSpPr>
        <p:spPr>
          <a:xfrm>
            <a:off x="9518451" y="5340102"/>
            <a:ext cx="7731919" cy="248915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India has become a global innovation hub, attracting investments and collaborations in areas like IT, pharmaceuticals, and biotechnology. Globalisation has fostered a spirit of entrepreneurship and encouraged the development of new technologies and solutions.</a:t>
            </a:r>
          </a:p>
        </p:txBody>
      </p:sp>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11430000" y="-2928"/>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934762" y="1841400"/>
            <a:ext cx="9505058" cy="1598613"/>
          </a:xfrm>
          <a:prstGeom prst="rect">
            <a:avLst/>
          </a:prstGeom>
        </p:spPr>
        <p:txBody>
          <a:bodyPr lIns="0" tIns="0" rIns="0" bIns="0" rtlCol="0" anchor="t">
            <a:spAutoFit/>
          </a:bodyPr>
          <a:lstStyle/>
          <a:p>
            <a:pPr algn="l">
              <a:lnSpc>
                <a:spcPts val="6312"/>
              </a:lnSpc>
            </a:pPr>
            <a:r>
              <a:rPr lang="en-US" sz="5062" dirty="0" err="1">
                <a:solidFill>
                  <a:srgbClr val="FFFFFF"/>
                </a:solidFill>
                <a:latin typeface="Abril Fatface"/>
                <a:ea typeface="Abril Fatface"/>
                <a:cs typeface="Abril Fatface"/>
                <a:sym typeface="Abril Fatface"/>
              </a:rPr>
              <a:t>Globalisation</a:t>
            </a:r>
            <a:r>
              <a:rPr lang="en-US" sz="5062" dirty="0">
                <a:solidFill>
                  <a:srgbClr val="FFFFFF"/>
                </a:solidFill>
                <a:latin typeface="Abril Fatface"/>
                <a:ea typeface="Abril Fatface"/>
                <a:cs typeface="Abril Fatface"/>
                <a:sym typeface="Abril Fatface"/>
              </a:rPr>
              <a:t> and Agriculture: </a:t>
            </a:r>
            <a:r>
              <a:rPr lang="en-US" sz="5062" dirty="0" err="1">
                <a:solidFill>
                  <a:srgbClr val="FFFFFF"/>
                </a:solidFill>
                <a:latin typeface="Abril Fatface"/>
                <a:ea typeface="Abril Fatface"/>
                <a:cs typeface="Abril Fatface"/>
                <a:sym typeface="Abril Fatface"/>
              </a:rPr>
              <a:t>Modernising</a:t>
            </a:r>
            <a:r>
              <a:rPr lang="en-US" sz="5062" dirty="0">
                <a:solidFill>
                  <a:srgbClr val="FFFFFF"/>
                </a:solidFill>
                <a:latin typeface="Abril Fatface"/>
                <a:ea typeface="Abril Fatface"/>
                <a:cs typeface="Abril Fatface"/>
                <a:sym typeface="Abril Fatface"/>
              </a:rPr>
              <a:t> the Food System</a:t>
            </a:r>
          </a:p>
        </p:txBody>
      </p:sp>
      <p:sp>
        <p:nvSpPr>
          <p:cNvPr id="7" name="Freeform 7" descr="preencoded.png"/>
          <p:cNvSpPr/>
          <p:nvPr/>
        </p:nvSpPr>
        <p:spPr>
          <a:xfrm>
            <a:off x="1269024" y="4409810"/>
            <a:ext cx="687438" cy="687438"/>
          </a:xfrm>
          <a:custGeom>
            <a:avLst/>
            <a:gdLst/>
            <a:ahLst/>
            <a:cxnLst/>
            <a:rect l="l" t="t" r="r" b="b"/>
            <a:pathLst>
              <a:path w="687438" h="687438">
                <a:moveTo>
                  <a:pt x="0" y="0"/>
                </a:moveTo>
                <a:lnTo>
                  <a:pt x="687438" y="0"/>
                </a:lnTo>
                <a:lnTo>
                  <a:pt x="687438" y="687437"/>
                </a:lnTo>
                <a:lnTo>
                  <a:pt x="0" y="687437"/>
                </a:lnTo>
                <a:lnTo>
                  <a:pt x="0" y="0"/>
                </a:lnTo>
                <a:close/>
              </a:path>
            </a:pathLst>
          </a:custGeom>
          <a:blipFill>
            <a:blip r:embed="rId4"/>
            <a:stretch>
              <a:fillRect/>
            </a:stretch>
          </a:blipFill>
        </p:spPr>
      </p:sp>
      <p:sp>
        <p:nvSpPr>
          <p:cNvPr id="8" name="TextBox 8"/>
          <p:cNvSpPr txBox="1"/>
          <p:nvPr/>
        </p:nvSpPr>
        <p:spPr>
          <a:xfrm>
            <a:off x="2470992" y="4419330"/>
            <a:ext cx="3239840" cy="795089"/>
          </a:xfrm>
          <a:prstGeom prst="rect">
            <a:avLst/>
          </a:prstGeom>
        </p:spPr>
        <p:txBody>
          <a:bodyPr lIns="0" tIns="0" rIns="0" bIns="0" rtlCol="0" anchor="t">
            <a:spAutoFit/>
          </a:bodyPr>
          <a:lstStyle/>
          <a:p>
            <a:pPr algn="l">
              <a:lnSpc>
                <a:spcPts val="3124"/>
              </a:lnSpc>
            </a:pPr>
            <a:r>
              <a:rPr lang="en-US" sz="2499" dirty="0" smtClean="0">
                <a:solidFill>
                  <a:srgbClr val="FFFFFF"/>
                </a:solidFill>
                <a:latin typeface="Abril Fatface"/>
                <a:ea typeface="Abril Fatface"/>
                <a:cs typeface="Abril Fatface"/>
                <a:sym typeface="Abril Fatface"/>
              </a:rPr>
              <a:t>Need for less manpower</a:t>
            </a:r>
            <a:endParaRPr lang="en-US" sz="2499" dirty="0">
              <a:solidFill>
                <a:srgbClr val="FFFFFF"/>
              </a:solidFill>
              <a:latin typeface="Abril Fatface"/>
              <a:ea typeface="Abril Fatface"/>
              <a:cs typeface="Abril Fatface"/>
              <a:sym typeface="Abril Fatface"/>
            </a:endParaRPr>
          </a:p>
        </p:txBody>
      </p:sp>
      <p:sp>
        <p:nvSpPr>
          <p:cNvPr id="9" name="TextBox 9"/>
          <p:cNvSpPr txBox="1"/>
          <p:nvPr/>
        </p:nvSpPr>
        <p:spPr>
          <a:xfrm>
            <a:off x="5521672" y="4271466"/>
            <a:ext cx="4546252" cy="1744067"/>
          </a:xfrm>
          <a:prstGeom prst="rect">
            <a:avLst/>
          </a:prstGeom>
        </p:spPr>
        <p:txBody>
          <a:bodyPr lIns="0" tIns="0" rIns="0" bIns="0" rtlCol="0" anchor="t">
            <a:spAutoFit/>
          </a:bodyPr>
          <a:lstStyle/>
          <a:p>
            <a:pPr algn="l">
              <a:lnSpc>
                <a:spcPts val="3437"/>
              </a:lnSpc>
            </a:pPr>
            <a:r>
              <a:rPr lang="en-US" sz="2125" dirty="0" err="1" smtClean="0">
                <a:solidFill>
                  <a:srgbClr val="FFFFFF"/>
                </a:solidFill>
                <a:latin typeface="PT Sans"/>
                <a:ea typeface="PT Sans"/>
                <a:cs typeface="PT Sans"/>
                <a:sym typeface="PT Sans"/>
              </a:rPr>
              <a:t>Globalisation</a:t>
            </a:r>
            <a:r>
              <a:rPr lang="en-US" sz="2125" dirty="0" smtClean="0">
                <a:solidFill>
                  <a:srgbClr val="FFFFFF"/>
                </a:solidFill>
                <a:latin typeface="PT Sans"/>
                <a:ea typeface="PT Sans"/>
                <a:cs typeface="PT Sans"/>
                <a:sym typeface="PT Sans"/>
              </a:rPr>
              <a:t> has led to the need for lesser manpower creating loss of jobs in agriculture due to increased technologies.</a:t>
            </a:r>
            <a:endParaRPr lang="en-US" sz="2125" dirty="0">
              <a:solidFill>
                <a:srgbClr val="FFFFFF"/>
              </a:solidFill>
              <a:latin typeface="PT Sans"/>
              <a:ea typeface="PT Sans"/>
              <a:cs typeface="PT Sans"/>
              <a:sym typeface="PT Sans"/>
            </a:endParaRPr>
          </a:p>
        </p:txBody>
      </p:sp>
      <p:sp>
        <p:nvSpPr>
          <p:cNvPr id="10" name="Freeform 10" descr="preencoded.png"/>
          <p:cNvSpPr/>
          <p:nvPr/>
        </p:nvSpPr>
        <p:spPr>
          <a:xfrm>
            <a:off x="1273192" y="6325198"/>
            <a:ext cx="687438" cy="687438"/>
          </a:xfrm>
          <a:custGeom>
            <a:avLst/>
            <a:gdLst/>
            <a:ahLst/>
            <a:cxnLst/>
            <a:rect l="l" t="t" r="r" b="b"/>
            <a:pathLst>
              <a:path w="687438" h="687438">
                <a:moveTo>
                  <a:pt x="0" y="0"/>
                </a:moveTo>
                <a:lnTo>
                  <a:pt x="687438" y="0"/>
                </a:lnTo>
                <a:lnTo>
                  <a:pt x="687438" y="687437"/>
                </a:lnTo>
                <a:lnTo>
                  <a:pt x="0" y="687437"/>
                </a:lnTo>
                <a:lnTo>
                  <a:pt x="0" y="0"/>
                </a:lnTo>
                <a:close/>
              </a:path>
            </a:pathLst>
          </a:custGeom>
          <a:blipFill>
            <a:blip r:embed="rId5"/>
            <a:stretch>
              <a:fillRect/>
            </a:stretch>
          </a:blipFill>
        </p:spPr>
      </p:sp>
      <p:sp>
        <p:nvSpPr>
          <p:cNvPr id="11" name="TextBox 11"/>
          <p:cNvSpPr txBox="1"/>
          <p:nvPr/>
        </p:nvSpPr>
        <p:spPr>
          <a:xfrm>
            <a:off x="2133600" y="6311941"/>
            <a:ext cx="3235672" cy="1192634"/>
          </a:xfrm>
          <a:prstGeom prst="rect">
            <a:avLst/>
          </a:prstGeom>
        </p:spPr>
        <p:txBody>
          <a:bodyPr lIns="0" tIns="0" rIns="0" bIns="0" rtlCol="0" anchor="t">
            <a:spAutoFit/>
          </a:bodyPr>
          <a:lstStyle/>
          <a:p>
            <a:pPr algn="l">
              <a:lnSpc>
                <a:spcPts val="3124"/>
              </a:lnSpc>
            </a:pPr>
            <a:r>
              <a:rPr lang="en-US" sz="2499" dirty="0" smtClean="0">
                <a:solidFill>
                  <a:srgbClr val="FFFFFF"/>
                </a:solidFill>
                <a:latin typeface="Abril Fatface"/>
                <a:ea typeface="Abril Fatface"/>
                <a:cs typeface="Abril Fatface"/>
                <a:sym typeface="Abril Fatface"/>
              </a:rPr>
              <a:t>Abandonment of traditional practices of Farming</a:t>
            </a:r>
            <a:endParaRPr lang="en-US" sz="2499" dirty="0">
              <a:solidFill>
                <a:srgbClr val="FFFFFF"/>
              </a:solidFill>
              <a:latin typeface="Abril Fatface"/>
              <a:ea typeface="Abril Fatface"/>
              <a:cs typeface="Abril Fatface"/>
              <a:sym typeface="Abril Fatface"/>
            </a:endParaRPr>
          </a:p>
        </p:txBody>
      </p:sp>
      <p:sp>
        <p:nvSpPr>
          <p:cNvPr id="12" name="TextBox 12"/>
          <p:cNvSpPr txBox="1"/>
          <p:nvPr/>
        </p:nvSpPr>
        <p:spPr>
          <a:xfrm>
            <a:off x="5521672" y="6325198"/>
            <a:ext cx="4546401" cy="3052118"/>
          </a:xfrm>
          <a:prstGeom prst="rect">
            <a:avLst/>
          </a:prstGeom>
        </p:spPr>
        <p:txBody>
          <a:bodyPr lIns="0" tIns="0" rIns="0" bIns="0" rtlCol="0" anchor="t">
            <a:spAutoFit/>
          </a:bodyPr>
          <a:lstStyle/>
          <a:p>
            <a:pPr algn="l">
              <a:lnSpc>
                <a:spcPts val="3437"/>
              </a:lnSpc>
            </a:pPr>
            <a:r>
              <a:rPr lang="en-US" sz="2125" dirty="0" smtClean="0">
                <a:solidFill>
                  <a:srgbClr val="FFFFFF"/>
                </a:solidFill>
                <a:latin typeface="PT Sans"/>
                <a:ea typeface="PT Sans"/>
                <a:cs typeface="PT Sans"/>
                <a:sym typeface="PT Sans"/>
              </a:rPr>
              <a:t>While India has seen technological advancements </a:t>
            </a:r>
            <a:r>
              <a:rPr lang="en-US" sz="2125" dirty="0" err="1" smtClean="0">
                <a:solidFill>
                  <a:srgbClr val="FFFFFF"/>
                </a:solidFill>
                <a:latin typeface="PT Sans"/>
                <a:ea typeface="PT Sans"/>
                <a:cs typeface="PT Sans"/>
                <a:sym typeface="PT Sans"/>
              </a:rPr>
              <a:t>globalisation</a:t>
            </a:r>
            <a:r>
              <a:rPr lang="en-US" sz="2125" dirty="0" smtClean="0">
                <a:solidFill>
                  <a:srgbClr val="FFFFFF"/>
                </a:solidFill>
                <a:latin typeface="PT Sans"/>
                <a:ea typeface="PT Sans"/>
                <a:cs typeface="PT Sans"/>
                <a:sym typeface="PT Sans"/>
              </a:rPr>
              <a:t> has also led to the abandonment of traditional farming methods and the HYV seed and </a:t>
            </a:r>
            <a:r>
              <a:rPr lang="en-US" sz="2125" dirty="0" err="1" smtClean="0">
                <a:solidFill>
                  <a:srgbClr val="FFFFFF"/>
                </a:solidFill>
                <a:latin typeface="PT Sans"/>
                <a:ea typeface="PT Sans"/>
                <a:cs typeface="PT Sans"/>
                <a:sym typeface="PT Sans"/>
              </a:rPr>
              <a:t>fertillizers</a:t>
            </a:r>
            <a:r>
              <a:rPr lang="en-US" sz="2125" dirty="0" smtClean="0">
                <a:solidFill>
                  <a:srgbClr val="FFFFFF"/>
                </a:solidFill>
                <a:latin typeface="PT Sans"/>
                <a:ea typeface="PT Sans"/>
                <a:cs typeface="PT Sans"/>
                <a:sym typeface="PT Sans"/>
              </a:rPr>
              <a:t> has also led to the </a:t>
            </a:r>
            <a:r>
              <a:rPr lang="en-US" sz="2125" dirty="0" err="1" smtClean="0">
                <a:solidFill>
                  <a:srgbClr val="FFFFFF"/>
                </a:solidFill>
                <a:latin typeface="PT Sans"/>
                <a:ea typeface="PT Sans"/>
                <a:cs typeface="PT Sans"/>
                <a:sym typeface="PT Sans"/>
              </a:rPr>
              <a:t>degeradation</a:t>
            </a:r>
            <a:r>
              <a:rPr lang="en-US" sz="2125" dirty="0" smtClean="0">
                <a:solidFill>
                  <a:srgbClr val="FFFFFF"/>
                </a:solidFill>
                <a:latin typeface="PT Sans"/>
                <a:ea typeface="PT Sans"/>
                <a:cs typeface="PT Sans"/>
                <a:sym typeface="PT Sans"/>
              </a:rPr>
              <a:t> of soil quality and heavy </a:t>
            </a:r>
            <a:r>
              <a:rPr lang="en-US" sz="2125" dirty="0" err="1" smtClean="0">
                <a:solidFill>
                  <a:srgbClr val="FFFFFF"/>
                </a:solidFill>
                <a:latin typeface="PT Sans"/>
                <a:ea typeface="PT Sans"/>
                <a:cs typeface="PT Sans"/>
                <a:sym typeface="PT Sans"/>
              </a:rPr>
              <a:t>dependance</a:t>
            </a:r>
            <a:r>
              <a:rPr lang="en-US" sz="2125" dirty="0" smtClean="0">
                <a:solidFill>
                  <a:srgbClr val="FFFFFF"/>
                </a:solidFill>
                <a:latin typeface="PT Sans"/>
                <a:ea typeface="PT Sans"/>
                <a:cs typeface="PT Sans"/>
                <a:sym typeface="PT Sans"/>
              </a:rPr>
              <a:t> on rainfall.</a:t>
            </a:r>
            <a:endParaRPr lang="en-US" sz="2125" dirty="0">
              <a:solidFill>
                <a:srgbClr val="FFFFFF"/>
              </a:solidFill>
              <a:latin typeface="PT Sans"/>
              <a:ea typeface="PT Sans"/>
              <a:cs typeface="PT Sans"/>
              <a:sym typeface="PT Sans"/>
            </a:endParaRPr>
          </a:p>
        </p:txBody>
      </p:sp>
    </p:spTree>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905155" y="1668065"/>
            <a:ext cx="7040612" cy="850900"/>
          </a:xfrm>
          <a:prstGeom prst="rect">
            <a:avLst/>
          </a:prstGeom>
        </p:spPr>
        <p:txBody>
          <a:bodyPr lIns="0" tIns="0" rIns="0" bIns="0" rtlCol="0" anchor="t">
            <a:spAutoFit/>
          </a:bodyPr>
          <a:lstStyle/>
          <a:p>
            <a:pPr algn="l">
              <a:lnSpc>
                <a:spcPts val="6875"/>
              </a:lnSpc>
            </a:pPr>
            <a:r>
              <a:rPr lang="en-US" sz="5500">
                <a:solidFill>
                  <a:srgbClr val="FFFFFF"/>
                </a:solidFill>
                <a:latin typeface="Abril Fatface"/>
                <a:ea typeface="Abril Fatface"/>
                <a:cs typeface="Abril Fatface"/>
                <a:sym typeface="Abril Fatface"/>
              </a:rPr>
              <a:t>Anti-Globalisation</a:t>
            </a:r>
          </a:p>
        </p:txBody>
      </p:sp>
      <p:grpSp>
        <p:nvGrpSpPr>
          <p:cNvPr id="7" name="Group 7"/>
          <p:cNvGrpSpPr/>
          <p:nvPr/>
        </p:nvGrpSpPr>
        <p:grpSpPr>
          <a:xfrm>
            <a:off x="7890868" y="3001566"/>
            <a:ext cx="4546848" cy="5612458"/>
            <a:chOff x="0" y="0"/>
            <a:chExt cx="6062463" cy="7483277"/>
          </a:xfrm>
        </p:grpSpPr>
        <p:sp>
          <p:nvSpPr>
            <p:cNvPr id="8" name="Freeform 8"/>
            <p:cNvSpPr/>
            <p:nvPr/>
          </p:nvSpPr>
          <p:spPr>
            <a:xfrm>
              <a:off x="19050" y="19050"/>
              <a:ext cx="6024372" cy="7445121"/>
            </a:xfrm>
            <a:custGeom>
              <a:avLst/>
              <a:gdLst/>
              <a:ahLst/>
              <a:cxnLst/>
              <a:rect l="l" t="t" r="r" b="b"/>
              <a:pathLst>
                <a:path w="6024372" h="7445121">
                  <a:moveTo>
                    <a:pt x="0" y="599186"/>
                  </a:moveTo>
                  <a:cubicBezTo>
                    <a:pt x="0" y="268224"/>
                    <a:pt x="267970" y="0"/>
                    <a:pt x="598424" y="0"/>
                  </a:cubicBezTo>
                  <a:lnTo>
                    <a:pt x="5425948" y="0"/>
                  </a:lnTo>
                  <a:cubicBezTo>
                    <a:pt x="5756529" y="0"/>
                    <a:pt x="6024372" y="268224"/>
                    <a:pt x="6024372" y="599186"/>
                  </a:cubicBezTo>
                  <a:lnTo>
                    <a:pt x="6024372" y="6845935"/>
                  </a:lnTo>
                  <a:cubicBezTo>
                    <a:pt x="6024372" y="7176897"/>
                    <a:pt x="5756402" y="7445121"/>
                    <a:pt x="5425948" y="7445121"/>
                  </a:cubicBezTo>
                  <a:lnTo>
                    <a:pt x="598424" y="7445121"/>
                  </a:lnTo>
                  <a:cubicBezTo>
                    <a:pt x="267843" y="7445121"/>
                    <a:pt x="0" y="7176897"/>
                    <a:pt x="0" y="6845935"/>
                  </a:cubicBezTo>
                  <a:close/>
                </a:path>
              </a:pathLst>
            </a:custGeom>
            <a:solidFill>
              <a:srgbClr val="00002E"/>
            </a:solidFill>
          </p:spPr>
        </p:sp>
        <p:sp>
          <p:nvSpPr>
            <p:cNvPr id="9" name="Freeform 9"/>
            <p:cNvSpPr/>
            <p:nvPr/>
          </p:nvSpPr>
          <p:spPr>
            <a:xfrm>
              <a:off x="0" y="0"/>
              <a:ext cx="6062472" cy="7483221"/>
            </a:xfrm>
            <a:custGeom>
              <a:avLst/>
              <a:gdLst/>
              <a:ahLst/>
              <a:cxnLst/>
              <a:rect l="l" t="t" r="r" b="b"/>
              <a:pathLst>
                <a:path w="6062472" h="7483221">
                  <a:moveTo>
                    <a:pt x="0" y="618236"/>
                  </a:moveTo>
                  <a:cubicBezTo>
                    <a:pt x="0" y="276860"/>
                    <a:pt x="276479" y="0"/>
                    <a:pt x="617474" y="0"/>
                  </a:cubicBezTo>
                  <a:lnTo>
                    <a:pt x="5444998" y="0"/>
                  </a:lnTo>
                  <a:lnTo>
                    <a:pt x="5444998" y="19050"/>
                  </a:lnTo>
                  <a:lnTo>
                    <a:pt x="5444998" y="0"/>
                  </a:lnTo>
                  <a:cubicBezTo>
                    <a:pt x="5786120" y="0"/>
                    <a:pt x="6062472" y="276860"/>
                    <a:pt x="6062472" y="618236"/>
                  </a:cubicBezTo>
                  <a:lnTo>
                    <a:pt x="6043422" y="618236"/>
                  </a:lnTo>
                  <a:lnTo>
                    <a:pt x="6062472" y="618236"/>
                  </a:lnTo>
                  <a:lnTo>
                    <a:pt x="6062472" y="6864985"/>
                  </a:lnTo>
                  <a:lnTo>
                    <a:pt x="6043422" y="6864985"/>
                  </a:lnTo>
                  <a:lnTo>
                    <a:pt x="6062472" y="6864985"/>
                  </a:lnTo>
                  <a:cubicBezTo>
                    <a:pt x="6062472" y="7206361"/>
                    <a:pt x="5785993" y="7483221"/>
                    <a:pt x="5444998" y="7483221"/>
                  </a:cubicBezTo>
                  <a:lnTo>
                    <a:pt x="5444998" y="7464171"/>
                  </a:lnTo>
                  <a:lnTo>
                    <a:pt x="5444998" y="7483221"/>
                  </a:lnTo>
                  <a:lnTo>
                    <a:pt x="617474" y="7483221"/>
                  </a:lnTo>
                  <a:lnTo>
                    <a:pt x="617474" y="7464171"/>
                  </a:lnTo>
                  <a:lnTo>
                    <a:pt x="617474" y="7483221"/>
                  </a:lnTo>
                  <a:cubicBezTo>
                    <a:pt x="276479" y="7483221"/>
                    <a:pt x="0" y="7206488"/>
                    <a:pt x="0" y="6864985"/>
                  </a:cubicBezTo>
                  <a:lnTo>
                    <a:pt x="0" y="618236"/>
                  </a:lnTo>
                  <a:lnTo>
                    <a:pt x="19050" y="618236"/>
                  </a:lnTo>
                  <a:lnTo>
                    <a:pt x="0" y="618236"/>
                  </a:lnTo>
                  <a:moveTo>
                    <a:pt x="38100" y="618236"/>
                  </a:moveTo>
                  <a:lnTo>
                    <a:pt x="38100" y="6864985"/>
                  </a:lnTo>
                  <a:lnTo>
                    <a:pt x="19050" y="6864985"/>
                  </a:lnTo>
                  <a:lnTo>
                    <a:pt x="38100" y="6864985"/>
                  </a:lnTo>
                  <a:cubicBezTo>
                    <a:pt x="38100" y="7185406"/>
                    <a:pt x="297561" y="7445121"/>
                    <a:pt x="617474" y="7445121"/>
                  </a:cubicBezTo>
                  <a:lnTo>
                    <a:pt x="5444998" y="7445121"/>
                  </a:lnTo>
                  <a:cubicBezTo>
                    <a:pt x="5765038" y="7445121"/>
                    <a:pt x="6024372" y="7185406"/>
                    <a:pt x="6024372" y="6864985"/>
                  </a:cubicBezTo>
                  <a:lnTo>
                    <a:pt x="6024372" y="618236"/>
                  </a:lnTo>
                  <a:cubicBezTo>
                    <a:pt x="6024372" y="297815"/>
                    <a:pt x="5764911" y="38100"/>
                    <a:pt x="5444998" y="38100"/>
                  </a:cubicBezTo>
                  <a:lnTo>
                    <a:pt x="617474" y="38100"/>
                  </a:lnTo>
                  <a:lnTo>
                    <a:pt x="617474" y="19050"/>
                  </a:lnTo>
                  <a:lnTo>
                    <a:pt x="617474" y="38100"/>
                  </a:lnTo>
                  <a:cubicBezTo>
                    <a:pt x="297561" y="38100"/>
                    <a:pt x="38100" y="297815"/>
                    <a:pt x="38100" y="618236"/>
                  </a:cubicBezTo>
                  <a:close/>
                </a:path>
              </a:pathLst>
            </a:custGeom>
            <a:solidFill>
              <a:srgbClr val="F2B42D"/>
            </a:solidFill>
          </p:spPr>
        </p:sp>
      </p:grpSp>
      <p:sp>
        <p:nvSpPr>
          <p:cNvPr id="10" name="TextBox 10"/>
          <p:cNvSpPr txBox="1"/>
          <p:nvPr/>
        </p:nvSpPr>
        <p:spPr>
          <a:xfrm>
            <a:off x="8232874" y="3334047"/>
            <a:ext cx="3520231"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Job Losses</a:t>
            </a:r>
          </a:p>
        </p:txBody>
      </p:sp>
      <p:sp>
        <p:nvSpPr>
          <p:cNvPr id="11" name="TextBox 11"/>
          <p:cNvSpPr txBox="1"/>
          <p:nvPr/>
        </p:nvSpPr>
        <p:spPr>
          <a:xfrm>
            <a:off x="8232874" y="4036815"/>
            <a:ext cx="3862834" cy="344671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One of the key concerns is job losses in certain sectors due to competition from foreign companies. This can lead to unemployment and economic hardship for workers in affected industries.</a:t>
            </a:r>
          </a:p>
        </p:txBody>
      </p:sp>
      <p:grpSp>
        <p:nvGrpSpPr>
          <p:cNvPr id="12" name="Group 12"/>
          <p:cNvGrpSpPr/>
          <p:nvPr/>
        </p:nvGrpSpPr>
        <p:grpSpPr>
          <a:xfrm>
            <a:off x="12708285" y="3001566"/>
            <a:ext cx="4546848" cy="5612458"/>
            <a:chOff x="0" y="0"/>
            <a:chExt cx="6062463" cy="7483277"/>
          </a:xfrm>
        </p:grpSpPr>
        <p:sp>
          <p:nvSpPr>
            <p:cNvPr id="13" name="Freeform 13"/>
            <p:cNvSpPr/>
            <p:nvPr/>
          </p:nvSpPr>
          <p:spPr>
            <a:xfrm>
              <a:off x="19050" y="19050"/>
              <a:ext cx="6024372" cy="7445121"/>
            </a:xfrm>
            <a:custGeom>
              <a:avLst/>
              <a:gdLst/>
              <a:ahLst/>
              <a:cxnLst/>
              <a:rect l="l" t="t" r="r" b="b"/>
              <a:pathLst>
                <a:path w="6024372" h="7445121">
                  <a:moveTo>
                    <a:pt x="0" y="599186"/>
                  </a:moveTo>
                  <a:cubicBezTo>
                    <a:pt x="0" y="268224"/>
                    <a:pt x="267970" y="0"/>
                    <a:pt x="598424" y="0"/>
                  </a:cubicBezTo>
                  <a:lnTo>
                    <a:pt x="5425948" y="0"/>
                  </a:lnTo>
                  <a:cubicBezTo>
                    <a:pt x="5756529" y="0"/>
                    <a:pt x="6024372" y="268224"/>
                    <a:pt x="6024372" y="599186"/>
                  </a:cubicBezTo>
                  <a:lnTo>
                    <a:pt x="6024372" y="6845935"/>
                  </a:lnTo>
                  <a:cubicBezTo>
                    <a:pt x="6024372" y="7176897"/>
                    <a:pt x="5756402" y="7445121"/>
                    <a:pt x="5425948" y="7445121"/>
                  </a:cubicBezTo>
                  <a:lnTo>
                    <a:pt x="598424" y="7445121"/>
                  </a:lnTo>
                  <a:cubicBezTo>
                    <a:pt x="267843" y="7445121"/>
                    <a:pt x="0" y="7176897"/>
                    <a:pt x="0" y="6845935"/>
                  </a:cubicBezTo>
                  <a:close/>
                </a:path>
              </a:pathLst>
            </a:custGeom>
            <a:solidFill>
              <a:srgbClr val="00002E"/>
            </a:solidFill>
          </p:spPr>
        </p:sp>
        <p:sp>
          <p:nvSpPr>
            <p:cNvPr id="14" name="Freeform 14"/>
            <p:cNvSpPr/>
            <p:nvPr/>
          </p:nvSpPr>
          <p:spPr>
            <a:xfrm>
              <a:off x="0" y="0"/>
              <a:ext cx="6062472" cy="7483221"/>
            </a:xfrm>
            <a:custGeom>
              <a:avLst/>
              <a:gdLst/>
              <a:ahLst/>
              <a:cxnLst/>
              <a:rect l="l" t="t" r="r" b="b"/>
              <a:pathLst>
                <a:path w="6062472" h="7483221">
                  <a:moveTo>
                    <a:pt x="0" y="618236"/>
                  </a:moveTo>
                  <a:cubicBezTo>
                    <a:pt x="0" y="276860"/>
                    <a:pt x="276479" y="0"/>
                    <a:pt x="617474" y="0"/>
                  </a:cubicBezTo>
                  <a:lnTo>
                    <a:pt x="5444998" y="0"/>
                  </a:lnTo>
                  <a:lnTo>
                    <a:pt x="5444998" y="19050"/>
                  </a:lnTo>
                  <a:lnTo>
                    <a:pt x="5444998" y="0"/>
                  </a:lnTo>
                  <a:cubicBezTo>
                    <a:pt x="5786120" y="0"/>
                    <a:pt x="6062472" y="276860"/>
                    <a:pt x="6062472" y="618236"/>
                  </a:cubicBezTo>
                  <a:lnTo>
                    <a:pt x="6043422" y="618236"/>
                  </a:lnTo>
                  <a:lnTo>
                    <a:pt x="6062472" y="618236"/>
                  </a:lnTo>
                  <a:lnTo>
                    <a:pt x="6062472" y="6864985"/>
                  </a:lnTo>
                  <a:lnTo>
                    <a:pt x="6043422" y="6864985"/>
                  </a:lnTo>
                  <a:lnTo>
                    <a:pt x="6062472" y="6864985"/>
                  </a:lnTo>
                  <a:cubicBezTo>
                    <a:pt x="6062472" y="7206361"/>
                    <a:pt x="5785993" y="7483221"/>
                    <a:pt x="5444998" y="7483221"/>
                  </a:cubicBezTo>
                  <a:lnTo>
                    <a:pt x="5444998" y="7464171"/>
                  </a:lnTo>
                  <a:lnTo>
                    <a:pt x="5444998" y="7483221"/>
                  </a:lnTo>
                  <a:lnTo>
                    <a:pt x="617474" y="7483221"/>
                  </a:lnTo>
                  <a:lnTo>
                    <a:pt x="617474" y="7464171"/>
                  </a:lnTo>
                  <a:lnTo>
                    <a:pt x="617474" y="7483221"/>
                  </a:lnTo>
                  <a:cubicBezTo>
                    <a:pt x="276479" y="7483221"/>
                    <a:pt x="0" y="7206488"/>
                    <a:pt x="0" y="6864985"/>
                  </a:cubicBezTo>
                  <a:lnTo>
                    <a:pt x="0" y="618236"/>
                  </a:lnTo>
                  <a:lnTo>
                    <a:pt x="19050" y="618236"/>
                  </a:lnTo>
                  <a:lnTo>
                    <a:pt x="0" y="618236"/>
                  </a:lnTo>
                  <a:moveTo>
                    <a:pt x="38100" y="618236"/>
                  </a:moveTo>
                  <a:lnTo>
                    <a:pt x="38100" y="6864985"/>
                  </a:lnTo>
                  <a:lnTo>
                    <a:pt x="19050" y="6864985"/>
                  </a:lnTo>
                  <a:lnTo>
                    <a:pt x="38100" y="6864985"/>
                  </a:lnTo>
                  <a:cubicBezTo>
                    <a:pt x="38100" y="7185406"/>
                    <a:pt x="297561" y="7445121"/>
                    <a:pt x="617474" y="7445121"/>
                  </a:cubicBezTo>
                  <a:lnTo>
                    <a:pt x="5444998" y="7445121"/>
                  </a:lnTo>
                  <a:cubicBezTo>
                    <a:pt x="5765038" y="7445121"/>
                    <a:pt x="6024372" y="7185406"/>
                    <a:pt x="6024372" y="6864985"/>
                  </a:cubicBezTo>
                  <a:lnTo>
                    <a:pt x="6024372" y="618236"/>
                  </a:lnTo>
                  <a:cubicBezTo>
                    <a:pt x="6024372" y="297815"/>
                    <a:pt x="5764911" y="38100"/>
                    <a:pt x="5444998" y="38100"/>
                  </a:cubicBezTo>
                  <a:lnTo>
                    <a:pt x="617474" y="38100"/>
                  </a:lnTo>
                  <a:lnTo>
                    <a:pt x="617474" y="19050"/>
                  </a:lnTo>
                  <a:lnTo>
                    <a:pt x="617474" y="38100"/>
                  </a:lnTo>
                  <a:cubicBezTo>
                    <a:pt x="297561" y="38100"/>
                    <a:pt x="38100" y="297815"/>
                    <a:pt x="38100" y="618236"/>
                  </a:cubicBezTo>
                  <a:close/>
                </a:path>
              </a:pathLst>
            </a:custGeom>
            <a:solidFill>
              <a:srgbClr val="D7425E"/>
            </a:solidFill>
          </p:spPr>
        </p:sp>
      </p:grpSp>
      <p:sp>
        <p:nvSpPr>
          <p:cNvPr id="15" name="TextBox 15"/>
          <p:cNvSpPr txBox="1"/>
          <p:nvPr/>
        </p:nvSpPr>
        <p:spPr>
          <a:xfrm>
            <a:off x="13050291" y="3334047"/>
            <a:ext cx="3520231"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Cultural Erosion</a:t>
            </a:r>
          </a:p>
        </p:txBody>
      </p:sp>
      <p:sp>
        <p:nvSpPr>
          <p:cNvPr id="16" name="TextBox 16"/>
          <p:cNvSpPr txBox="1"/>
          <p:nvPr/>
        </p:nvSpPr>
        <p:spPr>
          <a:xfrm>
            <a:off x="13050291" y="3867745"/>
            <a:ext cx="3862834" cy="4404271"/>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Critics argue that globalisation can lead to the erosion of local cultures and traditions, as Western influences become more dominant. This can raise concerns about the preservation of cultural identity.</a:t>
            </a:r>
          </a:p>
        </p:txBody>
      </p:sp>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TextBox 5"/>
          <p:cNvSpPr txBox="1"/>
          <p:nvPr/>
        </p:nvSpPr>
        <p:spPr>
          <a:xfrm>
            <a:off x="916037" y="920651"/>
            <a:ext cx="13788032" cy="1524000"/>
          </a:xfrm>
          <a:prstGeom prst="rect">
            <a:avLst/>
          </a:prstGeom>
        </p:spPr>
        <p:txBody>
          <a:bodyPr lIns="0" tIns="0" rIns="0" bIns="0" rtlCol="0" anchor="t">
            <a:spAutoFit/>
          </a:bodyPr>
          <a:lstStyle/>
          <a:p>
            <a:pPr algn="l">
              <a:lnSpc>
                <a:spcPts val="6000"/>
              </a:lnSpc>
            </a:pPr>
            <a:r>
              <a:rPr lang="en-US" sz="4812">
                <a:solidFill>
                  <a:srgbClr val="FFFFFF"/>
                </a:solidFill>
                <a:latin typeface="Abril Fatface"/>
                <a:ea typeface="Abril Fatface"/>
                <a:cs typeface="Abril Fatface"/>
                <a:sym typeface="Abril Fatface"/>
              </a:rPr>
              <a:t>Impact on Governance: Adapting to Globalisation</a:t>
            </a:r>
          </a:p>
        </p:txBody>
      </p:sp>
      <p:grpSp>
        <p:nvGrpSpPr>
          <p:cNvPr id="6" name="Group 6"/>
          <p:cNvGrpSpPr/>
          <p:nvPr/>
        </p:nvGrpSpPr>
        <p:grpSpPr>
          <a:xfrm>
            <a:off x="3672334" y="2242394"/>
            <a:ext cx="13437989" cy="2321570"/>
            <a:chOff x="0" y="0"/>
            <a:chExt cx="17917318" cy="3095427"/>
          </a:xfrm>
        </p:grpSpPr>
        <p:sp>
          <p:nvSpPr>
            <p:cNvPr id="7" name="Freeform 7" descr="preencoded.png"/>
            <p:cNvSpPr/>
            <p:nvPr/>
          </p:nvSpPr>
          <p:spPr>
            <a:xfrm>
              <a:off x="0" y="0"/>
              <a:ext cx="3620293" cy="3095427"/>
            </a:xfrm>
            <a:custGeom>
              <a:avLst/>
              <a:gdLst/>
              <a:ahLst/>
              <a:cxnLst/>
              <a:rect l="l" t="t" r="r" b="b"/>
              <a:pathLst>
                <a:path w="3620293" h="3095427">
                  <a:moveTo>
                    <a:pt x="0" y="0"/>
                  </a:moveTo>
                  <a:lnTo>
                    <a:pt x="3620293" y="0"/>
                  </a:lnTo>
                  <a:lnTo>
                    <a:pt x="3620293" y="3095427"/>
                  </a:lnTo>
                  <a:lnTo>
                    <a:pt x="0" y="3095427"/>
                  </a:lnTo>
                  <a:lnTo>
                    <a:pt x="0" y="0"/>
                  </a:lnTo>
                  <a:close/>
                </a:path>
              </a:pathLst>
            </a:custGeom>
            <a:blipFill>
              <a:blip r:embed="rId3"/>
              <a:stretch>
                <a:fillRect t="-65" b="-65"/>
              </a:stretch>
            </a:blipFill>
          </p:spPr>
        </p:sp>
        <p:sp>
          <p:nvSpPr>
            <p:cNvPr id="8" name="TextBox 8"/>
            <p:cNvSpPr txBox="1"/>
            <p:nvPr/>
          </p:nvSpPr>
          <p:spPr>
            <a:xfrm>
              <a:off x="1679178" y="1524992"/>
              <a:ext cx="261738" cy="604308"/>
            </a:xfrm>
            <a:prstGeom prst="rect">
              <a:avLst/>
            </a:prstGeom>
          </p:spPr>
          <p:txBody>
            <a:bodyPr lIns="0" tIns="0" rIns="0" bIns="0" rtlCol="0" anchor="t">
              <a:spAutoFit/>
            </a:bodyPr>
            <a:lstStyle/>
            <a:p>
              <a:pPr algn="ctr">
                <a:lnSpc>
                  <a:spcPts val="4062"/>
                </a:lnSpc>
              </a:pPr>
              <a:r>
                <a:rPr lang="en-US" sz="2562">
                  <a:solidFill>
                    <a:srgbClr val="FFFFFF"/>
                  </a:solidFill>
                  <a:latin typeface="Abril Fatface"/>
                  <a:ea typeface="Abril Fatface"/>
                  <a:cs typeface="Abril Fatface"/>
                  <a:sym typeface="Abril Fatface"/>
                </a:rPr>
                <a:t>1</a:t>
              </a:r>
            </a:p>
          </p:txBody>
        </p:sp>
        <p:sp>
          <p:nvSpPr>
            <p:cNvPr id="9" name="TextBox 9"/>
            <p:cNvSpPr txBox="1"/>
            <p:nvPr/>
          </p:nvSpPr>
          <p:spPr>
            <a:xfrm>
              <a:off x="3969147" y="609003"/>
              <a:ext cx="4105473" cy="501650"/>
            </a:xfrm>
            <a:prstGeom prst="rect">
              <a:avLst/>
            </a:prstGeom>
          </p:spPr>
          <p:txBody>
            <a:bodyPr lIns="0" tIns="0" rIns="0" bIns="0" rtlCol="0" anchor="t">
              <a:spAutoFit/>
            </a:bodyPr>
            <a:lstStyle/>
            <a:p>
              <a:pPr algn="l">
                <a:lnSpc>
                  <a:spcPts val="3000"/>
                </a:lnSpc>
              </a:pPr>
              <a:r>
                <a:rPr lang="en-US" sz="2375">
                  <a:solidFill>
                    <a:srgbClr val="FFFFFF"/>
                  </a:solidFill>
                  <a:latin typeface="Abril Fatface"/>
                  <a:ea typeface="Abril Fatface"/>
                  <a:cs typeface="Abril Fatface"/>
                  <a:sym typeface="Abril Fatface"/>
                </a:rPr>
                <a:t>Policy Reforms</a:t>
              </a:r>
            </a:p>
          </p:txBody>
        </p:sp>
        <p:sp>
          <p:nvSpPr>
            <p:cNvPr id="10" name="TextBox 10"/>
            <p:cNvSpPr txBox="1"/>
            <p:nvPr/>
          </p:nvSpPr>
          <p:spPr>
            <a:xfrm>
              <a:off x="3969147" y="1274365"/>
              <a:ext cx="13948172" cy="1193007"/>
            </a:xfrm>
            <a:prstGeom prst="rect">
              <a:avLst/>
            </a:prstGeom>
          </p:spPr>
          <p:txBody>
            <a:bodyPr lIns="0" tIns="0" rIns="0" bIns="0" rtlCol="0" anchor="t">
              <a:spAutoFit/>
            </a:bodyPr>
            <a:lstStyle/>
            <a:p>
              <a:pPr algn="l">
                <a:lnSpc>
                  <a:spcPts val="3250"/>
                </a:lnSpc>
              </a:pPr>
              <a:r>
                <a:rPr lang="en-US" sz="2000">
                  <a:solidFill>
                    <a:srgbClr val="FFFFFF"/>
                  </a:solidFill>
                  <a:latin typeface="PT Sans"/>
                  <a:ea typeface="PT Sans"/>
                  <a:cs typeface="PT Sans"/>
                  <a:sym typeface="PT Sans"/>
                </a:rPr>
                <a:t>Globalisation has necessitated policy reforms to attract foreign investment, promote trade, and ensure competitiveness in the global market.</a:t>
              </a:r>
            </a:p>
          </p:txBody>
        </p:sp>
      </p:grpSp>
      <p:grpSp>
        <p:nvGrpSpPr>
          <p:cNvPr id="11" name="Group 11"/>
          <p:cNvGrpSpPr/>
          <p:nvPr/>
        </p:nvGrpSpPr>
        <p:grpSpPr>
          <a:xfrm>
            <a:off x="6452890" y="4584650"/>
            <a:ext cx="10853738" cy="14288"/>
            <a:chOff x="0" y="0"/>
            <a:chExt cx="14471650" cy="19050"/>
          </a:xfrm>
        </p:grpSpPr>
        <p:sp>
          <p:nvSpPr>
            <p:cNvPr id="12" name="Freeform 12"/>
            <p:cNvSpPr/>
            <p:nvPr/>
          </p:nvSpPr>
          <p:spPr>
            <a:xfrm>
              <a:off x="0" y="0"/>
              <a:ext cx="14471650" cy="19050"/>
            </a:xfrm>
            <a:custGeom>
              <a:avLst/>
              <a:gdLst/>
              <a:ahLst/>
              <a:cxnLst/>
              <a:rect l="l" t="t" r="r" b="b"/>
              <a:pathLst>
                <a:path w="14471650" h="19050">
                  <a:moveTo>
                    <a:pt x="0" y="9525"/>
                  </a:moveTo>
                  <a:cubicBezTo>
                    <a:pt x="0" y="4318"/>
                    <a:pt x="4318" y="0"/>
                    <a:pt x="9525" y="0"/>
                  </a:cubicBezTo>
                  <a:lnTo>
                    <a:pt x="14462125" y="0"/>
                  </a:lnTo>
                  <a:cubicBezTo>
                    <a:pt x="14467332" y="0"/>
                    <a:pt x="14471650" y="4318"/>
                    <a:pt x="14471650" y="9525"/>
                  </a:cubicBezTo>
                  <a:cubicBezTo>
                    <a:pt x="14471650" y="14732"/>
                    <a:pt x="14467332" y="19050"/>
                    <a:pt x="14462125" y="19050"/>
                  </a:cubicBezTo>
                  <a:lnTo>
                    <a:pt x="9525" y="19050"/>
                  </a:lnTo>
                  <a:cubicBezTo>
                    <a:pt x="4318" y="19050"/>
                    <a:pt x="0" y="14732"/>
                    <a:pt x="0" y="9525"/>
                  </a:cubicBezTo>
                  <a:close/>
                </a:path>
              </a:pathLst>
            </a:custGeom>
            <a:solidFill>
              <a:srgbClr val="F2B42D"/>
            </a:solidFill>
          </p:spPr>
        </p:sp>
      </p:grpSp>
      <p:grpSp>
        <p:nvGrpSpPr>
          <p:cNvPr id="13" name="Group 13"/>
          <p:cNvGrpSpPr/>
          <p:nvPr/>
        </p:nvGrpSpPr>
        <p:grpSpPr>
          <a:xfrm>
            <a:off x="2314724" y="4629299"/>
            <a:ext cx="14795599" cy="2321570"/>
            <a:chOff x="0" y="0"/>
            <a:chExt cx="19727465" cy="3095427"/>
          </a:xfrm>
        </p:grpSpPr>
        <p:sp>
          <p:nvSpPr>
            <p:cNvPr id="14" name="Freeform 14" descr="preencoded.png"/>
            <p:cNvSpPr/>
            <p:nvPr/>
          </p:nvSpPr>
          <p:spPr>
            <a:xfrm>
              <a:off x="0" y="0"/>
              <a:ext cx="7240588" cy="3095427"/>
            </a:xfrm>
            <a:custGeom>
              <a:avLst/>
              <a:gdLst/>
              <a:ahLst/>
              <a:cxnLst/>
              <a:rect l="l" t="t" r="r" b="b"/>
              <a:pathLst>
                <a:path w="7240588" h="3095427">
                  <a:moveTo>
                    <a:pt x="0" y="0"/>
                  </a:moveTo>
                  <a:lnTo>
                    <a:pt x="7240588" y="0"/>
                  </a:lnTo>
                  <a:lnTo>
                    <a:pt x="7240588" y="3095427"/>
                  </a:lnTo>
                  <a:lnTo>
                    <a:pt x="0" y="3095427"/>
                  </a:lnTo>
                  <a:lnTo>
                    <a:pt x="0" y="0"/>
                  </a:lnTo>
                  <a:close/>
                </a:path>
              </a:pathLst>
            </a:custGeom>
            <a:blipFill>
              <a:blip r:embed="rId4"/>
              <a:stretch>
                <a:fillRect t="-65" b="-65"/>
              </a:stretch>
            </a:blipFill>
          </p:spPr>
        </p:sp>
        <p:sp>
          <p:nvSpPr>
            <p:cNvPr id="15" name="TextBox 15"/>
            <p:cNvSpPr txBox="1"/>
            <p:nvPr/>
          </p:nvSpPr>
          <p:spPr>
            <a:xfrm>
              <a:off x="3489325" y="1113037"/>
              <a:ext cx="261738" cy="604308"/>
            </a:xfrm>
            <a:prstGeom prst="rect">
              <a:avLst/>
            </a:prstGeom>
          </p:spPr>
          <p:txBody>
            <a:bodyPr lIns="0" tIns="0" rIns="0" bIns="0" rtlCol="0" anchor="t">
              <a:spAutoFit/>
            </a:bodyPr>
            <a:lstStyle/>
            <a:p>
              <a:pPr algn="ctr">
                <a:lnSpc>
                  <a:spcPts val="4062"/>
                </a:lnSpc>
              </a:pPr>
              <a:r>
                <a:rPr lang="en-US" sz="2562">
                  <a:solidFill>
                    <a:srgbClr val="FFFFFF"/>
                  </a:solidFill>
                  <a:latin typeface="Abril Fatface"/>
                  <a:ea typeface="Abril Fatface"/>
                  <a:cs typeface="Abril Fatface"/>
                  <a:sym typeface="Abril Fatface"/>
                </a:rPr>
                <a:t>2</a:t>
              </a:r>
            </a:p>
          </p:txBody>
        </p:sp>
        <p:sp>
          <p:nvSpPr>
            <p:cNvPr id="16" name="TextBox 16"/>
            <p:cNvSpPr txBox="1"/>
            <p:nvPr/>
          </p:nvSpPr>
          <p:spPr>
            <a:xfrm>
              <a:off x="7589440" y="609005"/>
              <a:ext cx="4105473" cy="501650"/>
            </a:xfrm>
            <a:prstGeom prst="rect">
              <a:avLst/>
            </a:prstGeom>
          </p:spPr>
          <p:txBody>
            <a:bodyPr lIns="0" tIns="0" rIns="0" bIns="0" rtlCol="0" anchor="t">
              <a:spAutoFit/>
            </a:bodyPr>
            <a:lstStyle/>
            <a:p>
              <a:pPr algn="l">
                <a:lnSpc>
                  <a:spcPts val="3000"/>
                </a:lnSpc>
              </a:pPr>
              <a:r>
                <a:rPr lang="en-US" sz="2375">
                  <a:solidFill>
                    <a:srgbClr val="FFFFFF"/>
                  </a:solidFill>
                  <a:latin typeface="Abril Fatface"/>
                  <a:ea typeface="Abril Fatface"/>
                  <a:cs typeface="Abril Fatface"/>
                  <a:sym typeface="Abril Fatface"/>
                </a:rPr>
                <a:t>Trade Agreements</a:t>
              </a:r>
            </a:p>
          </p:txBody>
        </p:sp>
        <p:sp>
          <p:nvSpPr>
            <p:cNvPr id="17" name="TextBox 17"/>
            <p:cNvSpPr txBox="1"/>
            <p:nvPr/>
          </p:nvSpPr>
          <p:spPr>
            <a:xfrm>
              <a:off x="7589440" y="1274365"/>
              <a:ext cx="12138025" cy="1193007"/>
            </a:xfrm>
            <a:prstGeom prst="rect">
              <a:avLst/>
            </a:prstGeom>
          </p:spPr>
          <p:txBody>
            <a:bodyPr lIns="0" tIns="0" rIns="0" bIns="0" rtlCol="0" anchor="t">
              <a:spAutoFit/>
            </a:bodyPr>
            <a:lstStyle/>
            <a:p>
              <a:pPr algn="l">
                <a:lnSpc>
                  <a:spcPts val="3250"/>
                </a:lnSpc>
              </a:pPr>
              <a:r>
                <a:rPr lang="en-US" sz="2000">
                  <a:solidFill>
                    <a:srgbClr val="FFFFFF"/>
                  </a:solidFill>
                  <a:latin typeface="PT Sans"/>
                  <a:ea typeface="PT Sans"/>
                  <a:cs typeface="PT Sans"/>
                  <a:sym typeface="PT Sans"/>
                </a:rPr>
                <a:t>India has entered into various trade agreements with other countries, leading to the liberalization of trade and the removal of barriers to global commerce.</a:t>
              </a:r>
            </a:p>
          </p:txBody>
        </p:sp>
      </p:grpSp>
      <p:grpSp>
        <p:nvGrpSpPr>
          <p:cNvPr id="18" name="Group 18"/>
          <p:cNvGrpSpPr/>
          <p:nvPr/>
        </p:nvGrpSpPr>
        <p:grpSpPr>
          <a:xfrm>
            <a:off x="7810500" y="6971556"/>
            <a:ext cx="9496128" cy="14288"/>
            <a:chOff x="0" y="0"/>
            <a:chExt cx="12661503" cy="19050"/>
          </a:xfrm>
        </p:grpSpPr>
        <p:sp>
          <p:nvSpPr>
            <p:cNvPr id="19" name="Freeform 19"/>
            <p:cNvSpPr/>
            <p:nvPr/>
          </p:nvSpPr>
          <p:spPr>
            <a:xfrm>
              <a:off x="0" y="0"/>
              <a:ext cx="12661519" cy="19050"/>
            </a:xfrm>
            <a:custGeom>
              <a:avLst/>
              <a:gdLst/>
              <a:ahLst/>
              <a:cxnLst/>
              <a:rect l="l" t="t" r="r" b="b"/>
              <a:pathLst>
                <a:path w="12661519" h="19050">
                  <a:moveTo>
                    <a:pt x="0" y="9525"/>
                  </a:moveTo>
                  <a:cubicBezTo>
                    <a:pt x="0" y="4318"/>
                    <a:pt x="4318" y="0"/>
                    <a:pt x="9525" y="0"/>
                  </a:cubicBezTo>
                  <a:lnTo>
                    <a:pt x="12651994" y="0"/>
                  </a:lnTo>
                  <a:cubicBezTo>
                    <a:pt x="12657200" y="0"/>
                    <a:pt x="12661519" y="4318"/>
                    <a:pt x="12661519" y="9525"/>
                  </a:cubicBezTo>
                  <a:cubicBezTo>
                    <a:pt x="12661519" y="14732"/>
                    <a:pt x="12657200" y="19050"/>
                    <a:pt x="12651994" y="19050"/>
                  </a:cubicBezTo>
                  <a:lnTo>
                    <a:pt x="9525" y="19050"/>
                  </a:lnTo>
                  <a:cubicBezTo>
                    <a:pt x="4318" y="19050"/>
                    <a:pt x="0" y="14732"/>
                    <a:pt x="0" y="9525"/>
                  </a:cubicBezTo>
                  <a:close/>
                </a:path>
              </a:pathLst>
            </a:custGeom>
            <a:solidFill>
              <a:srgbClr val="D7425E"/>
            </a:solidFill>
          </p:spPr>
        </p:sp>
      </p:grpSp>
      <p:grpSp>
        <p:nvGrpSpPr>
          <p:cNvPr id="20" name="Group 20"/>
          <p:cNvGrpSpPr/>
          <p:nvPr/>
        </p:nvGrpSpPr>
        <p:grpSpPr>
          <a:xfrm>
            <a:off x="957114" y="7016204"/>
            <a:ext cx="16153210" cy="2321570"/>
            <a:chOff x="0" y="0"/>
            <a:chExt cx="21537613" cy="3095427"/>
          </a:xfrm>
        </p:grpSpPr>
        <p:sp>
          <p:nvSpPr>
            <p:cNvPr id="21" name="Freeform 21" descr="preencoded.png"/>
            <p:cNvSpPr/>
            <p:nvPr/>
          </p:nvSpPr>
          <p:spPr>
            <a:xfrm>
              <a:off x="0" y="0"/>
              <a:ext cx="10860882" cy="3095427"/>
            </a:xfrm>
            <a:custGeom>
              <a:avLst/>
              <a:gdLst/>
              <a:ahLst/>
              <a:cxnLst/>
              <a:rect l="l" t="t" r="r" b="b"/>
              <a:pathLst>
                <a:path w="10860882" h="3095427">
                  <a:moveTo>
                    <a:pt x="0" y="0"/>
                  </a:moveTo>
                  <a:lnTo>
                    <a:pt x="10860882" y="0"/>
                  </a:lnTo>
                  <a:lnTo>
                    <a:pt x="10860882" y="3095427"/>
                  </a:lnTo>
                  <a:lnTo>
                    <a:pt x="0" y="3095427"/>
                  </a:lnTo>
                  <a:lnTo>
                    <a:pt x="0" y="0"/>
                  </a:lnTo>
                  <a:close/>
                </a:path>
              </a:pathLst>
            </a:custGeom>
            <a:blipFill>
              <a:blip r:embed="rId5"/>
              <a:stretch>
                <a:fillRect t="-65" b="-65"/>
              </a:stretch>
            </a:blipFill>
          </p:spPr>
        </p:sp>
        <p:sp>
          <p:nvSpPr>
            <p:cNvPr id="22" name="TextBox 22"/>
            <p:cNvSpPr txBox="1"/>
            <p:nvPr/>
          </p:nvSpPr>
          <p:spPr>
            <a:xfrm>
              <a:off x="5299472" y="1113037"/>
              <a:ext cx="261738" cy="604308"/>
            </a:xfrm>
            <a:prstGeom prst="rect">
              <a:avLst/>
            </a:prstGeom>
          </p:spPr>
          <p:txBody>
            <a:bodyPr lIns="0" tIns="0" rIns="0" bIns="0" rtlCol="0" anchor="t">
              <a:spAutoFit/>
            </a:bodyPr>
            <a:lstStyle/>
            <a:p>
              <a:pPr algn="ctr">
                <a:lnSpc>
                  <a:spcPts val="4062"/>
                </a:lnSpc>
              </a:pPr>
              <a:r>
                <a:rPr lang="en-US" sz="2562">
                  <a:solidFill>
                    <a:srgbClr val="FFFFFF"/>
                  </a:solidFill>
                  <a:latin typeface="Abril Fatface"/>
                  <a:ea typeface="Abril Fatface"/>
                  <a:cs typeface="Abril Fatface"/>
                  <a:sym typeface="Abril Fatface"/>
                </a:rPr>
                <a:t>3</a:t>
              </a:r>
            </a:p>
          </p:txBody>
        </p:sp>
        <p:sp>
          <p:nvSpPr>
            <p:cNvPr id="23" name="TextBox 23"/>
            <p:cNvSpPr txBox="1"/>
            <p:nvPr/>
          </p:nvSpPr>
          <p:spPr>
            <a:xfrm>
              <a:off x="11209735" y="329803"/>
              <a:ext cx="4105473" cy="501650"/>
            </a:xfrm>
            <a:prstGeom prst="rect">
              <a:avLst/>
            </a:prstGeom>
          </p:spPr>
          <p:txBody>
            <a:bodyPr lIns="0" tIns="0" rIns="0" bIns="0" rtlCol="0" anchor="t">
              <a:spAutoFit/>
            </a:bodyPr>
            <a:lstStyle/>
            <a:p>
              <a:pPr algn="l">
                <a:lnSpc>
                  <a:spcPts val="3000"/>
                </a:lnSpc>
              </a:pPr>
              <a:r>
                <a:rPr lang="en-US" sz="2375">
                  <a:solidFill>
                    <a:srgbClr val="FFFFFF"/>
                  </a:solidFill>
                  <a:latin typeface="Abril Fatface"/>
                  <a:ea typeface="Abril Fatface"/>
                  <a:cs typeface="Abril Fatface"/>
                  <a:sym typeface="Abril Fatface"/>
                </a:rPr>
                <a:t>Regulatory Changes</a:t>
              </a:r>
            </a:p>
          </p:txBody>
        </p:sp>
        <p:sp>
          <p:nvSpPr>
            <p:cNvPr id="24" name="TextBox 24"/>
            <p:cNvSpPr txBox="1"/>
            <p:nvPr/>
          </p:nvSpPr>
          <p:spPr>
            <a:xfrm>
              <a:off x="11209735" y="995165"/>
              <a:ext cx="10327878" cy="1751410"/>
            </a:xfrm>
            <a:prstGeom prst="rect">
              <a:avLst/>
            </a:prstGeom>
          </p:spPr>
          <p:txBody>
            <a:bodyPr lIns="0" tIns="0" rIns="0" bIns="0" rtlCol="0" anchor="t">
              <a:spAutoFit/>
            </a:bodyPr>
            <a:lstStyle/>
            <a:p>
              <a:pPr algn="l">
                <a:lnSpc>
                  <a:spcPts val="3250"/>
                </a:lnSpc>
              </a:pPr>
              <a:r>
                <a:rPr lang="en-US" sz="2000">
                  <a:solidFill>
                    <a:srgbClr val="FFFFFF"/>
                  </a:solidFill>
                  <a:latin typeface="PT Sans"/>
                  <a:ea typeface="PT Sans"/>
                  <a:cs typeface="PT Sans"/>
                  <a:sym typeface="PT Sans"/>
                </a:rPr>
                <a:t>Governments have implemented regulatory changes to address the challenges and opportunities presented by globalisation, aiming to create a conducive environment for growth and development.</a:t>
              </a:r>
            </a:p>
          </p:txBody>
        </p:sp>
      </p:grpSp>
    </p:spTree>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766000" y="870942"/>
            <a:ext cx="6104632" cy="762000"/>
          </a:xfrm>
          <a:prstGeom prst="rect">
            <a:avLst/>
          </a:prstGeom>
        </p:spPr>
        <p:txBody>
          <a:bodyPr lIns="0" tIns="0" rIns="0" bIns="0" rtlCol="0" anchor="t">
            <a:spAutoFit/>
          </a:bodyPr>
          <a:lstStyle/>
          <a:p>
            <a:pPr algn="l">
              <a:lnSpc>
                <a:spcPts val="6000"/>
              </a:lnSpc>
            </a:pPr>
            <a:r>
              <a:rPr lang="en-US" sz="4750">
                <a:solidFill>
                  <a:srgbClr val="FFFFFF"/>
                </a:solidFill>
                <a:latin typeface="Abril Fatface"/>
                <a:ea typeface="Abril Fatface"/>
                <a:cs typeface="Abril Fatface"/>
                <a:sym typeface="Abril Fatface"/>
              </a:rPr>
              <a:t>Challenges</a:t>
            </a:r>
          </a:p>
        </p:txBody>
      </p:sp>
      <p:grpSp>
        <p:nvGrpSpPr>
          <p:cNvPr id="7" name="Group 7"/>
          <p:cNvGrpSpPr/>
          <p:nvPr/>
        </p:nvGrpSpPr>
        <p:grpSpPr>
          <a:xfrm>
            <a:off x="7766000" y="2061121"/>
            <a:ext cx="9613999" cy="2300585"/>
            <a:chOff x="0" y="0"/>
            <a:chExt cx="12818665" cy="3067447"/>
          </a:xfrm>
        </p:grpSpPr>
        <p:sp>
          <p:nvSpPr>
            <p:cNvPr id="8" name="Freeform 8" descr="preencoded.png"/>
            <p:cNvSpPr/>
            <p:nvPr/>
          </p:nvSpPr>
          <p:spPr>
            <a:xfrm>
              <a:off x="0" y="0"/>
              <a:ext cx="1729582" cy="3067447"/>
            </a:xfrm>
            <a:custGeom>
              <a:avLst/>
              <a:gdLst/>
              <a:ahLst/>
              <a:cxnLst/>
              <a:rect l="l" t="t" r="r" b="b"/>
              <a:pathLst>
                <a:path w="1729582" h="3067447">
                  <a:moveTo>
                    <a:pt x="0" y="0"/>
                  </a:moveTo>
                  <a:lnTo>
                    <a:pt x="1729582" y="0"/>
                  </a:lnTo>
                  <a:lnTo>
                    <a:pt x="1729582" y="3067447"/>
                  </a:lnTo>
                  <a:lnTo>
                    <a:pt x="0" y="3067447"/>
                  </a:lnTo>
                  <a:lnTo>
                    <a:pt x="0" y="0"/>
                  </a:lnTo>
                  <a:close/>
                </a:path>
              </a:pathLst>
            </a:custGeom>
            <a:blipFill>
              <a:blip r:embed="rId4"/>
              <a:stretch>
                <a:fillRect t="-166" b="-166"/>
              </a:stretch>
            </a:blipFill>
          </p:spPr>
        </p:sp>
        <p:sp>
          <p:nvSpPr>
            <p:cNvPr id="9" name="TextBox 9"/>
            <p:cNvSpPr txBox="1"/>
            <p:nvPr/>
          </p:nvSpPr>
          <p:spPr>
            <a:xfrm>
              <a:off x="2248297" y="326827"/>
              <a:ext cx="4069755" cy="501650"/>
            </a:xfrm>
            <a:prstGeom prst="rect">
              <a:avLst/>
            </a:prstGeom>
          </p:spPr>
          <p:txBody>
            <a:bodyPr lIns="0" tIns="0" rIns="0" bIns="0" rtlCol="0" anchor="t">
              <a:spAutoFit/>
            </a:bodyPr>
            <a:lstStyle/>
            <a:p>
              <a:pPr algn="l">
                <a:lnSpc>
                  <a:spcPts val="3000"/>
                </a:lnSpc>
              </a:pPr>
              <a:r>
                <a:rPr lang="en-US" sz="2375">
                  <a:solidFill>
                    <a:srgbClr val="FFFFFF"/>
                  </a:solidFill>
                  <a:latin typeface="Abril Fatface"/>
                  <a:ea typeface="Abril Fatface"/>
                  <a:cs typeface="Abril Fatface"/>
                  <a:sym typeface="Abril Fatface"/>
                </a:rPr>
                <a:t>Income Inequality</a:t>
              </a:r>
            </a:p>
          </p:txBody>
        </p:sp>
        <p:sp>
          <p:nvSpPr>
            <p:cNvPr id="10" name="TextBox 10"/>
            <p:cNvSpPr txBox="1"/>
            <p:nvPr/>
          </p:nvSpPr>
          <p:spPr>
            <a:xfrm>
              <a:off x="2248297" y="985638"/>
              <a:ext cx="10570368" cy="1735932"/>
            </a:xfrm>
            <a:prstGeom prst="rect">
              <a:avLst/>
            </a:prstGeom>
          </p:spPr>
          <p:txBody>
            <a:bodyPr lIns="0" tIns="0" rIns="0" bIns="0" rtlCol="0" anchor="t">
              <a:spAutoFit/>
            </a:bodyPr>
            <a:lstStyle/>
            <a:p>
              <a:pPr algn="l">
                <a:lnSpc>
                  <a:spcPts val="3250"/>
                </a:lnSpc>
              </a:pPr>
              <a:r>
                <a:rPr lang="en-US" sz="2000">
                  <a:solidFill>
                    <a:srgbClr val="FFFFFF"/>
                  </a:solidFill>
                  <a:latin typeface="PT Sans"/>
                  <a:ea typeface="PT Sans"/>
                  <a:cs typeface="PT Sans"/>
                  <a:sym typeface="PT Sans"/>
                </a:rPr>
                <a:t>Globalisation has led to increased income inequality, as some sectors and individuals have benefited more than others. This has created social and economic disparities, requiring measures to address the gap.</a:t>
              </a:r>
            </a:p>
          </p:txBody>
        </p:sp>
      </p:grpSp>
      <p:grpSp>
        <p:nvGrpSpPr>
          <p:cNvPr id="11" name="Group 11"/>
          <p:cNvGrpSpPr/>
          <p:nvPr/>
        </p:nvGrpSpPr>
        <p:grpSpPr>
          <a:xfrm>
            <a:off x="7766000" y="4361706"/>
            <a:ext cx="9613999" cy="2715517"/>
            <a:chOff x="0" y="0"/>
            <a:chExt cx="12818665" cy="3620690"/>
          </a:xfrm>
        </p:grpSpPr>
        <p:sp>
          <p:nvSpPr>
            <p:cNvPr id="12" name="Freeform 12" descr="preencoded.png"/>
            <p:cNvSpPr/>
            <p:nvPr/>
          </p:nvSpPr>
          <p:spPr>
            <a:xfrm>
              <a:off x="0" y="0"/>
              <a:ext cx="1729582" cy="3620690"/>
            </a:xfrm>
            <a:custGeom>
              <a:avLst/>
              <a:gdLst/>
              <a:ahLst/>
              <a:cxnLst/>
              <a:rect l="l" t="t" r="r" b="b"/>
              <a:pathLst>
                <a:path w="1729582" h="3620690">
                  <a:moveTo>
                    <a:pt x="0" y="0"/>
                  </a:moveTo>
                  <a:lnTo>
                    <a:pt x="1729582" y="0"/>
                  </a:lnTo>
                  <a:lnTo>
                    <a:pt x="1729582" y="3620690"/>
                  </a:lnTo>
                  <a:lnTo>
                    <a:pt x="0" y="3620690"/>
                  </a:lnTo>
                  <a:lnTo>
                    <a:pt x="0" y="0"/>
                  </a:lnTo>
                  <a:close/>
                </a:path>
              </a:pathLst>
            </a:custGeom>
            <a:blipFill>
              <a:blip r:embed="rId5"/>
              <a:stretch>
                <a:fillRect t="-52" b="-52"/>
              </a:stretch>
            </a:blipFill>
          </p:spPr>
        </p:sp>
        <p:sp>
          <p:nvSpPr>
            <p:cNvPr id="13" name="TextBox 13"/>
            <p:cNvSpPr txBox="1"/>
            <p:nvPr/>
          </p:nvSpPr>
          <p:spPr>
            <a:xfrm>
              <a:off x="2248297" y="411134"/>
              <a:ext cx="5285184" cy="501650"/>
            </a:xfrm>
            <a:prstGeom prst="rect">
              <a:avLst/>
            </a:prstGeom>
          </p:spPr>
          <p:txBody>
            <a:bodyPr lIns="0" tIns="0" rIns="0" bIns="0" rtlCol="0" anchor="t">
              <a:spAutoFit/>
            </a:bodyPr>
            <a:lstStyle/>
            <a:p>
              <a:pPr algn="l">
                <a:lnSpc>
                  <a:spcPts val="3000"/>
                </a:lnSpc>
              </a:pPr>
              <a:r>
                <a:rPr lang="en-US" sz="2375">
                  <a:solidFill>
                    <a:srgbClr val="FFFFFF"/>
                  </a:solidFill>
                  <a:latin typeface="Abril Fatface"/>
                  <a:ea typeface="Abril Fatface"/>
                  <a:cs typeface="Abril Fatface"/>
                  <a:sym typeface="Abril Fatface"/>
                </a:rPr>
                <a:t>Environmental Concerns</a:t>
              </a:r>
            </a:p>
          </p:txBody>
        </p:sp>
        <p:sp>
          <p:nvSpPr>
            <p:cNvPr id="14" name="TextBox 14"/>
            <p:cNvSpPr txBox="1"/>
            <p:nvPr/>
          </p:nvSpPr>
          <p:spPr>
            <a:xfrm>
              <a:off x="2248297" y="985638"/>
              <a:ext cx="10570368" cy="2289175"/>
            </a:xfrm>
            <a:prstGeom prst="rect">
              <a:avLst/>
            </a:prstGeom>
          </p:spPr>
          <p:txBody>
            <a:bodyPr lIns="0" tIns="0" rIns="0" bIns="0" rtlCol="0" anchor="t">
              <a:spAutoFit/>
            </a:bodyPr>
            <a:lstStyle/>
            <a:p>
              <a:pPr algn="l">
                <a:lnSpc>
                  <a:spcPts val="3250"/>
                </a:lnSpc>
              </a:pPr>
              <a:r>
                <a:rPr lang="en-US" sz="2000">
                  <a:solidFill>
                    <a:srgbClr val="FFFFFF"/>
                  </a:solidFill>
                  <a:latin typeface="PT Sans"/>
                  <a:ea typeface="PT Sans"/>
                  <a:cs typeface="PT Sans"/>
                  <a:sym typeface="PT Sans"/>
                </a:rPr>
                <a:t>Globalisation has accelerated industrialization and urbanization, raising concerns about environmental degradation and climate change. Sustainable development strategies are crucial to mitigate these impacts.</a:t>
              </a:r>
            </a:p>
          </p:txBody>
        </p:sp>
      </p:grpSp>
      <p:grpSp>
        <p:nvGrpSpPr>
          <p:cNvPr id="15" name="Group 15"/>
          <p:cNvGrpSpPr/>
          <p:nvPr/>
        </p:nvGrpSpPr>
        <p:grpSpPr>
          <a:xfrm>
            <a:off x="7766000" y="7077224"/>
            <a:ext cx="9613999" cy="2300585"/>
            <a:chOff x="0" y="0"/>
            <a:chExt cx="12818665" cy="3067447"/>
          </a:xfrm>
        </p:grpSpPr>
        <p:sp>
          <p:nvSpPr>
            <p:cNvPr id="16" name="Freeform 16" descr="preencoded.png"/>
            <p:cNvSpPr/>
            <p:nvPr/>
          </p:nvSpPr>
          <p:spPr>
            <a:xfrm>
              <a:off x="0" y="0"/>
              <a:ext cx="1729582" cy="3067447"/>
            </a:xfrm>
            <a:custGeom>
              <a:avLst/>
              <a:gdLst/>
              <a:ahLst/>
              <a:cxnLst/>
              <a:rect l="l" t="t" r="r" b="b"/>
              <a:pathLst>
                <a:path w="1729582" h="3067447">
                  <a:moveTo>
                    <a:pt x="0" y="0"/>
                  </a:moveTo>
                  <a:lnTo>
                    <a:pt x="1729582" y="0"/>
                  </a:lnTo>
                  <a:lnTo>
                    <a:pt x="1729582" y="3067447"/>
                  </a:lnTo>
                  <a:lnTo>
                    <a:pt x="0" y="3067447"/>
                  </a:lnTo>
                  <a:lnTo>
                    <a:pt x="0" y="0"/>
                  </a:lnTo>
                  <a:close/>
                </a:path>
              </a:pathLst>
            </a:custGeom>
            <a:blipFill>
              <a:blip r:embed="rId6"/>
              <a:stretch>
                <a:fillRect t="-166" b="-166"/>
              </a:stretch>
            </a:blipFill>
          </p:spPr>
        </p:sp>
        <p:sp>
          <p:nvSpPr>
            <p:cNvPr id="17" name="TextBox 17"/>
            <p:cNvSpPr txBox="1"/>
            <p:nvPr/>
          </p:nvSpPr>
          <p:spPr>
            <a:xfrm>
              <a:off x="2248297" y="326827"/>
              <a:ext cx="4069755" cy="501650"/>
            </a:xfrm>
            <a:prstGeom prst="rect">
              <a:avLst/>
            </a:prstGeom>
          </p:spPr>
          <p:txBody>
            <a:bodyPr lIns="0" tIns="0" rIns="0" bIns="0" rtlCol="0" anchor="t">
              <a:spAutoFit/>
            </a:bodyPr>
            <a:lstStyle/>
            <a:p>
              <a:pPr algn="l">
                <a:lnSpc>
                  <a:spcPts val="3000"/>
                </a:lnSpc>
              </a:pPr>
              <a:r>
                <a:rPr lang="en-US" sz="2375">
                  <a:solidFill>
                    <a:srgbClr val="FFFFFF"/>
                  </a:solidFill>
                  <a:latin typeface="Abril Fatface"/>
                  <a:ea typeface="Abril Fatface"/>
                  <a:cs typeface="Abril Fatface"/>
                  <a:sym typeface="Abril Fatface"/>
                </a:rPr>
                <a:t>Trade Imbalances</a:t>
              </a:r>
            </a:p>
          </p:txBody>
        </p:sp>
        <p:sp>
          <p:nvSpPr>
            <p:cNvPr id="18" name="TextBox 18"/>
            <p:cNvSpPr txBox="1"/>
            <p:nvPr/>
          </p:nvSpPr>
          <p:spPr>
            <a:xfrm>
              <a:off x="2248297" y="985638"/>
              <a:ext cx="10570368" cy="1735932"/>
            </a:xfrm>
            <a:prstGeom prst="rect">
              <a:avLst/>
            </a:prstGeom>
          </p:spPr>
          <p:txBody>
            <a:bodyPr lIns="0" tIns="0" rIns="0" bIns="0" rtlCol="0" anchor="t">
              <a:spAutoFit/>
            </a:bodyPr>
            <a:lstStyle/>
            <a:p>
              <a:pPr algn="l">
                <a:lnSpc>
                  <a:spcPts val="3250"/>
                </a:lnSpc>
              </a:pPr>
              <a:r>
                <a:rPr lang="en-US" sz="2000">
                  <a:solidFill>
                    <a:srgbClr val="FFFFFF"/>
                  </a:solidFill>
                  <a:latin typeface="PT Sans"/>
                  <a:ea typeface="PT Sans"/>
                  <a:cs typeface="PT Sans"/>
                  <a:sym typeface="PT Sans"/>
                </a:rPr>
                <a:t>Trade imbalances can arise from globalisation, with some countries having a surplus while others face deficits. Balancing trade and promoting fair competition is crucial for global economic stability.</a:t>
              </a:r>
            </a:p>
          </p:txBody>
        </p:sp>
      </p:gr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9017984" y="7340600"/>
            <a:ext cx="7040612" cy="850900"/>
          </a:xfrm>
          <a:prstGeom prst="rect">
            <a:avLst/>
          </a:prstGeom>
        </p:spPr>
        <p:txBody>
          <a:bodyPr lIns="0" tIns="0" rIns="0" bIns="0" rtlCol="0" anchor="t">
            <a:spAutoFit/>
          </a:bodyPr>
          <a:lstStyle/>
          <a:p>
            <a:pPr algn="ctr">
              <a:lnSpc>
                <a:spcPts val="6875"/>
              </a:lnSpc>
            </a:pPr>
            <a:r>
              <a:rPr lang="en-US" sz="5500" dirty="0">
                <a:solidFill>
                  <a:srgbClr val="FFFFFF"/>
                </a:solidFill>
                <a:latin typeface="Abril Fatface"/>
                <a:ea typeface="Abril Fatface"/>
                <a:cs typeface="Abril Fatface"/>
                <a:sym typeface="Abril Fatface"/>
              </a:rPr>
              <a:t>Thank You!!</a:t>
            </a:r>
          </a:p>
        </p:txBody>
      </p:sp>
      <p:sp>
        <p:nvSpPr>
          <p:cNvPr id="7" name="TextBox 6"/>
          <p:cNvSpPr txBox="1"/>
          <p:nvPr/>
        </p:nvSpPr>
        <p:spPr>
          <a:xfrm>
            <a:off x="7860494" y="2552700"/>
            <a:ext cx="4143761" cy="884858"/>
          </a:xfrm>
          <a:prstGeom prst="rect">
            <a:avLst/>
          </a:prstGeom>
        </p:spPr>
        <p:txBody>
          <a:bodyPr wrap="square" lIns="0" tIns="0" rIns="0" bIns="0" rtlCol="0" anchor="t">
            <a:spAutoFit/>
          </a:bodyPr>
          <a:lstStyle/>
          <a:p>
            <a:pPr>
              <a:lnSpc>
                <a:spcPts val="6875"/>
              </a:lnSpc>
            </a:pPr>
            <a:r>
              <a:rPr lang="en-US" sz="5500" dirty="0">
                <a:solidFill>
                  <a:srgbClr val="FFFFFF"/>
                </a:solidFill>
                <a:latin typeface="Abril Fatface"/>
                <a:ea typeface="Abril Fatface"/>
                <a:cs typeface="Abril Fatface"/>
                <a:sym typeface="Abril Fatface"/>
              </a:rPr>
              <a:t>Conclusion</a:t>
            </a:r>
          </a:p>
        </p:txBody>
      </p:sp>
      <p:sp>
        <p:nvSpPr>
          <p:cNvPr id="8" name="TextBox 7"/>
          <p:cNvSpPr txBox="1"/>
          <p:nvPr/>
        </p:nvSpPr>
        <p:spPr>
          <a:xfrm>
            <a:off x="7826838" y="3681561"/>
            <a:ext cx="8846539" cy="2923877"/>
          </a:xfrm>
          <a:prstGeom prst="rect">
            <a:avLst/>
          </a:prstGeom>
        </p:spPr>
        <p:txBody>
          <a:bodyPr wrap="square" lIns="0" tIns="0" rIns="0" bIns="0" rtlCol="0" anchor="t">
            <a:spAutoFit/>
          </a:bodyPr>
          <a:lstStyle/>
          <a:p>
            <a:pPr>
              <a:lnSpc>
                <a:spcPts val="3750"/>
              </a:lnSpc>
            </a:pPr>
            <a:r>
              <a:rPr lang="en-US" sz="2312" dirty="0" err="1">
                <a:solidFill>
                  <a:srgbClr val="FFFFFF"/>
                </a:solidFill>
                <a:latin typeface="PT Sans"/>
                <a:ea typeface="PT Sans"/>
                <a:cs typeface="PT Sans"/>
                <a:sym typeface="PT Sans"/>
              </a:rPr>
              <a:t>Globalisation</a:t>
            </a:r>
            <a:r>
              <a:rPr lang="en-US" sz="2312" dirty="0">
                <a:solidFill>
                  <a:srgbClr val="FFFFFF"/>
                </a:solidFill>
                <a:latin typeface="PT Sans"/>
                <a:ea typeface="PT Sans"/>
                <a:cs typeface="PT Sans"/>
                <a:sym typeface="PT Sans"/>
              </a:rPr>
              <a:t> has brought both opportunities and challenges to India. The country has successfully leveraged </a:t>
            </a:r>
            <a:r>
              <a:rPr lang="en-US" sz="2312" dirty="0" err="1">
                <a:solidFill>
                  <a:srgbClr val="FFFFFF"/>
                </a:solidFill>
                <a:latin typeface="PT Sans"/>
                <a:ea typeface="PT Sans"/>
                <a:cs typeface="PT Sans"/>
                <a:sym typeface="PT Sans"/>
              </a:rPr>
              <a:t>globalisation</a:t>
            </a:r>
            <a:r>
              <a:rPr lang="en-US" sz="2312" dirty="0">
                <a:solidFill>
                  <a:srgbClr val="FFFFFF"/>
                </a:solidFill>
                <a:latin typeface="PT Sans"/>
                <a:ea typeface="PT Sans"/>
                <a:cs typeface="PT Sans"/>
                <a:sym typeface="PT Sans"/>
              </a:rPr>
              <a:t> to fuel economic growth, </a:t>
            </a:r>
            <a:r>
              <a:rPr lang="en-US" sz="2312" dirty="0" smtClean="0">
                <a:solidFill>
                  <a:srgbClr val="FFFFFF"/>
                </a:solidFill>
                <a:latin typeface="PT Sans"/>
                <a:ea typeface="PT Sans"/>
                <a:cs typeface="PT Sans"/>
                <a:sym typeface="PT Sans"/>
              </a:rPr>
              <a:t>technological </a:t>
            </a:r>
            <a:r>
              <a:rPr lang="en-US" sz="2312" dirty="0">
                <a:solidFill>
                  <a:srgbClr val="FFFFFF"/>
                </a:solidFill>
                <a:latin typeface="PT Sans"/>
                <a:ea typeface="PT Sans"/>
                <a:cs typeface="PT Sans"/>
                <a:sym typeface="PT Sans"/>
              </a:rPr>
              <a:t>advancements, and social progress. By addressing the challenges, India can navigate the complexities of </a:t>
            </a:r>
            <a:r>
              <a:rPr lang="en-US" sz="2312" dirty="0" err="1">
                <a:solidFill>
                  <a:srgbClr val="FFFFFF"/>
                </a:solidFill>
                <a:latin typeface="PT Sans"/>
                <a:ea typeface="PT Sans"/>
                <a:cs typeface="PT Sans"/>
                <a:sym typeface="PT Sans"/>
              </a:rPr>
              <a:t>globalisation</a:t>
            </a:r>
            <a:r>
              <a:rPr lang="en-US" sz="2312" dirty="0">
                <a:solidFill>
                  <a:srgbClr val="FFFFFF"/>
                </a:solidFill>
                <a:latin typeface="PT Sans"/>
                <a:ea typeface="PT Sans"/>
                <a:cs typeface="PT Sans"/>
                <a:sym typeface="PT Sans"/>
              </a:rPr>
              <a:t> and continue its journey towards sustainable and inclusive development.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p:cNvSpPr/>
          <p:nvPr/>
        </p:nvSpPr>
        <p:spPr>
          <a:xfrm>
            <a:off x="0" y="0"/>
            <a:ext cx="18288000" cy="1218438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3">
              <a:alphaModFix amt="31999"/>
            </a:blip>
            <a:stretch>
              <a:fillRect/>
            </a:stretch>
          </a:blipFill>
        </p:spPr>
      </p:sp>
      <p:sp>
        <p:nvSpPr>
          <p:cNvPr id="6" name="TextBox 6"/>
          <p:cNvSpPr txBox="1"/>
          <p:nvPr/>
        </p:nvSpPr>
        <p:spPr>
          <a:xfrm>
            <a:off x="4556968" y="2171721"/>
            <a:ext cx="9174064" cy="1717675"/>
          </a:xfrm>
          <a:prstGeom prst="rect">
            <a:avLst/>
          </a:prstGeom>
        </p:spPr>
        <p:txBody>
          <a:bodyPr lIns="0" tIns="0" rIns="0" bIns="0" rtlCol="0" anchor="t">
            <a:spAutoFit/>
          </a:bodyPr>
          <a:lstStyle/>
          <a:p>
            <a:pPr algn="ctr">
              <a:lnSpc>
                <a:spcPts val="6875"/>
              </a:lnSpc>
            </a:pPr>
            <a:r>
              <a:rPr lang="en-US" sz="5500">
                <a:solidFill>
                  <a:srgbClr val="FFFFFF"/>
                </a:solidFill>
                <a:latin typeface="Abril Fatface"/>
                <a:ea typeface="Abril Fatface"/>
                <a:cs typeface="Abril Fatface"/>
                <a:sym typeface="Abril Fatface"/>
              </a:rPr>
              <a:t>Introduction to Globalisation</a:t>
            </a:r>
          </a:p>
        </p:txBody>
      </p:sp>
      <p:sp>
        <p:nvSpPr>
          <p:cNvPr id="7" name="TextBox 7"/>
          <p:cNvSpPr txBox="1"/>
          <p:nvPr/>
        </p:nvSpPr>
        <p:spPr>
          <a:xfrm>
            <a:off x="1412081" y="5038725"/>
            <a:ext cx="7731919" cy="2027641"/>
          </a:xfrm>
          <a:prstGeom prst="rect">
            <a:avLst/>
          </a:prstGeom>
        </p:spPr>
        <p:txBody>
          <a:bodyPr lIns="0" tIns="0" rIns="0" bIns="0" rtlCol="0" anchor="t">
            <a:spAutoFit/>
          </a:bodyPr>
          <a:lstStyle/>
          <a:p>
            <a:pPr algn="ctr">
              <a:lnSpc>
                <a:spcPts val="4074"/>
              </a:lnSpc>
            </a:pPr>
            <a:r>
              <a:rPr lang="en-US" sz="2512">
                <a:solidFill>
                  <a:srgbClr val="FFFFFF"/>
                </a:solidFill>
                <a:latin typeface="PT Sans"/>
                <a:ea typeface="PT Sans"/>
                <a:cs typeface="PT Sans"/>
                <a:sym typeface="PT Sans"/>
              </a:rPr>
              <a:t>Globalisation refers to the interconnectedness and interdependence of nations on a global scale. This interconnectedness is driven by factors like trade, technology, and cultural exchange.</a:t>
            </a:r>
          </a:p>
        </p:txBody>
      </p:sp>
      <p:sp>
        <p:nvSpPr>
          <p:cNvPr id="8" name="TextBox 8"/>
          <p:cNvSpPr txBox="1"/>
          <p:nvPr/>
        </p:nvSpPr>
        <p:spPr>
          <a:xfrm>
            <a:off x="9695380" y="5038725"/>
            <a:ext cx="6872552" cy="2027641"/>
          </a:xfrm>
          <a:prstGeom prst="rect">
            <a:avLst/>
          </a:prstGeom>
        </p:spPr>
        <p:txBody>
          <a:bodyPr lIns="0" tIns="0" rIns="0" bIns="0" rtlCol="0" anchor="t">
            <a:spAutoFit/>
          </a:bodyPr>
          <a:lstStyle/>
          <a:p>
            <a:pPr algn="ctr">
              <a:lnSpc>
                <a:spcPts val="4074"/>
              </a:lnSpc>
            </a:pPr>
            <a:r>
              <a:rPr lang="en-US" sz="2512">
                <a:solidFill>
                  <a:srgbClr val="FFFFFF"/>
                </a:solidFill>
                <a:latin typeface="PT Sans"/>
                <a:ea typeface="PT Sans"/>
                <a:cs typeface="PT Sans"/>
                <a:sym typeface="PT Sans"/>
              </a:rPr>
              <a:t>In the context of India, globalisation has been marked by its gradual integration into the global economy, leading to significant economic growth and social transformation.</a:t>
            </a:r>
          </a:p>
        </p:txBody>
      </p:sp>
    </p:spTree>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905155" y="1706910"/>
            <a:ext cx="9335691" cy="1717675"/>
          </a:xfrm>
          <a:prstGeom prst="rect">
            <a:avLst/>
          </a:prstGeom>
        </p:spPr>
        <p:txBody>
          <a:bodyPr lIns="0" tIns="0" rIns="0" bIns="0" rtlCol="0" anchor="t">
            <a:spAutoFit/>
          </a:bodyPr>
          <a:lstStyle/>
          <a:p>
            <a:pPr algn="l">
              <a:lnSpc>
                <a:spcPts val="6875"/>
              </a:lnSpc>
            </a:pPr>
            <a:r>
              <a:rPr lang="en-US" sz="5500">
                <a:solidFill>
                  <a:srgbClr val="FFFFFF"/>
                </a:solidFill>
                <a:latin typeface="Abril Fatface"/>
                <a:ea typeface="Abril Fatface"/>
                <a:cs typeface="Abril Fatface"/>
                <a:sym typeface="Abril Fatface"/>
              </a:rPr>
              <a:t>Theories and Concepts - Liberal and Realist</a:t>
            </a:r>
          </a:p>
        </p:txBody>
      </p:sp>
      <p:grpSp>
        <p:nvGrpSpPr>
          <p:cNvPr id="7" name="Group 7"/>
          <p:cNvGrpSpPr/>
          <p:nvPr/>
        </p:nvGrpSpPr>
        <p:grpSpPr>
          <a:xfrm>
            <a:off x="7890868" y="3920430"/>
            <a:ext cx="4546848" cy="4654897"/>
            <a:chOff x="0" y="0"/>
            <a:chExt cx="6062463" cy="6206530"/>
          </a:xfrm>
        </p:grpSpPr>
        <p:sp>
          <p:nvSpPr>
            <p:cNvPr id="8" name="Freeform 8"/>
            <p:cNvSpPr/>
            <p:nvPr/>
          </p:nvSpPr>
          <p:spPr>
            <a:xfrm>
              <a:off x="19050" y="19050"/>
              <a:ext cx="6024372" cy="6168390"/>
            </a:xfrm>
            <a:custGeom>
              <a:avLst/>
              <a:gdLst/>
              <a:ahLst/>
              <a:cxnLst/>
              <a:rect l="l" t="t" r="r" b="b"/>
              <a:pathLst>
                <a:path w="6024372" h="6168390">
                  <a:moveTo>
                    <a:pt x="0" y="598551"/>
                  </a:moveTo>
                  <a:cubicBezTo>
                    <a:pt x="0" y="267970"/>
                    <a:pt x="267970" y="0"/>
                    <a:pt x="598424" y="0"/>
                  </a:cubicBezTo>
                  <a:lnTo>
                    <a:pt x="5425948" y="0"/>
                  </a:lnTo>
                  <a:cubicBezTo>
                    <a:pt x="5756529" y="0"/>
                    <a:pt x="6024372" y="267970"/>
                    <a:pt x="6024372" y="598551"/>
                  </a:cubicBezTo>
                  <a:lnTo>
                    <a:pt x="6024372" y="5569839"/>
                  </a:lnTo>
                  <a:cubicBezTo>
                    <a:pt x="6024372" y="5900420"/>
                    <a:pt x="5756402" y="6168390"/>
                    <a:pt x="5425948" y="6168390"/>
                  </a:cubicBezTo>
                  <a:lnTo>
                    <a:pt x="598424" y="6168390"/>
                  </a:lnTo>
                  <a:cubicBezTo>
                    <a:pt x="267970" y="6168390"/>
                    <a:pt x="0" y="5900420"/>
                    <a:pt x="0" y="5569839"/>
                  </a:cubicBezTo>
                  <a:close/>
                </a:path>
              </a:pathLst>
            </a:custGeom>
            <a:solidFill>
              <a:srgbClr val="00002E"/>
            </a:solidFill>
          </p:spPr>
        </p:sp>
        <p:sp>
          <p:nvSpPr>
            <p:cNvPr id="9" name="Freeform 9"/>
            <p:cNvSpPr/>
            <p:nvPr/>
          </p:nvSpPr>
          <p:spPr>
            <a:xfrm>
              <a:off x="0" y="0"/>
              <a:ext cx="6062472" cy="6206490"/>
            </a:xfrm>
            <a:custGeom>
              <a:avLst/>
              <a:gdLst/>
              <a:ahLst/>
              <a:cxnLst/>
              <a:rect l="l" t="t" r="r" b="b"/>
              <a:pathLst>
                <a:path w="6062472" h="6206490">
                  <a:moveTo>
                    <a:pt x="0" y="617601"/>
                  </a:moveTo>
                  <a:cubicBezTo>
                    <a:pt x="0" y="276479"/>
                    <a:pt x="276479" y="0"/>
                    <a:pt x="617474" y="0"/>
                  </a:cubicBezTo>
                  <a:lnTo>
                    <a:pt x="5444998" y="0"/>
                  </a:lnTo>
                  <a:lnTo>
                    <a:pt x="5444998" y="19050"/>
                  </a:lnTo>
                  <a:lnTo>
                    <a:pt x="5444998" y="0"/>
                  </a:lnTo>
                  <a:cubicBezTo>
                    <a:pt x="5785993" y="0"/>
                    <a:pt x="6062472" y="276479"/>
                    <a:pt x="6062472" y="617601"/>
                  </a:cubicBezTo>
                  <a:lnTo>
                    <a:pt x="6043422" y="617601"/>
                  </a:lnTo>
                  <a:lnTo>
                    <a:pt x="6062472" y="617601"/>
                  </a:lnTo>
                  <a:lnTo>
                    <a:pt x="6062472" y="5588889"/>
                  </a:lnTo>
                  <a:lnTo>
                    <a:pt x="6043422" y="5588889"/>
                  </a:lnTo>
                  <a:lnTo>
                    <a:pt x="6062472" y="5588889"/>
                  </a:lnTo>
                  <a:cubicBezTo>
                    <a:pt x="6062472" y="5930011"/>
                    <a:pt x="5785993" y="6206490"/>
                    <a:pt x="5444998" y="6206490"/>
                  </a:cubicBezTo>
                  <a:lnTo>
                    <a:pt x="5444998" y="6187440"/>
                  </a:lnTo>
                  <a:lnTo>
                    <a:pt x="5444998" y="6206490"/>
                  </a:lnTo>
                  <a:lnTo>
                    <a:pt x="617474" y="6206490"/>
                  </a:lnTo>
                  <a:lnTo>
                    <a:pt x="617474" y="6187440"/>
                  </a:lnTo>
                  <a:lnTo>
                    <a:pt x="617474" y="6206490"/>
                  </a:lnTo>
                  <a:cubicBezTo>
                    <a:pt x="276479" y="6206490"/>
                    <a:pt x="0" y="5930011"/>
                    <a:pt x="0" y="5588889"/>
                  </a:cubicBezTo>
                  <a:lnTo>
                    <a:pt x="0" y="617601"/>
                  </a:lnTo>
                  <a:lnTo>
                    <a:pt x="19050" y="617601"/>
                  </a:lnTo>
                  <a:lnTo>
                    <a:pt x="0" y="617601"/>
                  </a:lnTo>
                  <a:moveTo>
                    <a:pt x="38100" y="617601"/>
                  </a:moveTo>
                  <a:lnTo>
                    <a:pt x="38100" y="5588889"/>
                  </a:lnTo>
                  <a:lnTo>
                    <a:pt x="19050" y="5588889"/>
                  </a:lnTo>
                  <a:lnTo>
                    <a:pt x="38100" y="5588889"/>
                  </a:lnTo>
                  <a:cubicBezTo>
                    <a:pt x="38100" y="5908929"/>
                    <a:pt x="297561" y="6168390"/>
                    <a:pt x="617474" y="6168390"/>
                  </a:cubicBezTo>
                  <a:lnTo>
                    <a:pt x="5444998" y="6168390"/>
                  </a:lnTo>
                  <a:cubicBezTo>
                    <a:pt x="5765038" y="6168390"/>
                    <a:pt x="6024372" y="5908929"/>
                    <a:pt x="6024372" y="5588889"/>
                  </a:cubicBezTo>
                  <a:lnTo>
                    <a:pt x="6024372" y="617601"/>
                  </a:lnTo>
                  <a:cubicBezTo>
                    <a:pt x="6024372" y="297561"/>
                    <a:pt x="5764911" y="38100"/>
                    <a:pt x="5444998" y="38100"/>
                  </a:cubicBezTo>
                  <a:lnTo>
                    <a:pt x="617474" y="38100"/>
                  </a:lnTo>
                  <a:lnTo>
                    <a:pt x="617474" y="19050"/>
                  </a:lnTo>
                  <a:lnTo>
                    <a:pt x="617474" y="38100"/>
                  </a:lnTo>
                  <a:cubicBezTo>
                    <a:pt x="297561" y="38100"/>
                    <a:pt x="38100" y="297561"/>
                    <a:pt x="38100" y="617601"/>
                  </a:cubicBezTo>
                  <a:close/>
                </a:path>
              </a:pathLst>
            </a:custGeom>
            <a:solidFill>
              <a:srgbClr val="F2B42D"/>
            </a:solidFill>
          </p:spPr>
        </p:sp>
      </p:grpSp>
      <p:sp>
        <p:nvSpPr>
          <p:cNvPr id="10" name="TextBox 10"/>
          <p:cNvSpPr txBox="1"/>
          <p:nvPr/>
        </p:nvSpPr>
        <p:spPr>
          <a:xfrm>
            <a:off x="8232874" y="4252912"/>
            <a:ext cx="3520231"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Liberal</a:t>
            </a:r>
          </a:p>
        </p:txBody>
      </p:sp>
      <p:sp>
        <p:nvSpPr>
          <p:cNvPr id="11" name="TextBox 11"/>
          <p:cNvSpPr txBox="1"/>
          <p:nvPr/>
        </p:nvSpPr>
        <p:spPr>
          <a:xfrm>
            <a:off x="8232874" y="4786610"/>
            <a:ext cx="3862834" cy="344671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Liberals view globalisation as a positive force that promotes economic growth, reduces poverty, and spreads democracy. They believe free trade and open markets lead to greater prosperity.</a:t>
            </a:r>
          </a:p>
        </p:txBody>
      </p:sp>
      <p:grpSp>
        <p:nvGrpSpPr>
          <p:cNvPr id="12" name="Group 12"/>
          <p:cNvGrpSpPr/>
          <p:nvPr/>
        </p:nvGrpSpPr>
        <p:grpSpPr>
          <a:xfrm>
            <a:off x="12708285" y="3920430"/>
            <a:ext cx="4546848" cy="4654897"/>
            <a:chOff x="0" y="0"/>
            <a:chExt cx="6062463" cy="6206530"/>
          </a:xfrm>
        </p:grpSpPr>
        <p:sp>
          <p:nvSpPr>
            <p:cNvPr id="13" name="Freeform 13"/>
            <p:cNvSpPr/>
            <p:nvPr/>
          </p:nvSpPr>
          <p:spPr>
            <a:xfrm>
              <a:off x="19050" y="19050"/>
              <a:ext cx="6024372" cy="6168390"/>
            </a:xfrm>
            <a:custGeom>
              <a:avLst/>
              <a:gdLst/>
              <a:ahLst/>
              <a:cxnLst/>
              <a:rect l="l" t="t" r="r" b="b"/>
              <a:pathLst>
                <a:path w="6024372" h="6168390">
                  <a:moveTo>
                    <a:pt x="0" y="598551"/>
                  </a:moveTo>
                  <a:cubicBezTo>
                    <a:pt x="0" y="267970"/>
                    <a:pt x="267970" y="0"/>
                    <a:pt x="598424" y="0"/>
                  </a:cubicBezTo>
                  <a:lnTo>
                    <a:pt x="5425948" y="0"/>
                  </a:lnTo>
                  <a:cubicBezTo>
                    <a:pt x="5756529" y="0"/>
                    <a:pt x="6024372" y="267970"/>
                    <a:pt x="6024372" y="598551"/>
                  </a:cubicBezTo>
                  <a:lnTo>
                    <a:pt x="6024372" y="5569839"/>
                  </a:lnTo>
                  <a:cubicBezTo>
                    <a:pt x="6024372" y="5900420"/>
                    <a:pt x="5756402" y="6168390"/>
                    <a:pt x="5425948" y="6168390"/>
                  </a:cubicBezTo>
                  <a:lnTo>
                    <a:pt x="598424" y="6168390"/>
                  </a:lnTo>
                  <a:cubicBezTo>
                    <a:pt x="267970" y="6168390"/>
                    <a:pt x="0" y="5900420"/>
                    <a:pt x="0" y="5569839"/>
                  </a:cubicBezTo>
                  <a:close/>
                </a:path>
              </a:pathLst>
            </a:custGeom>
            <a:solidFill>
              <a:srgbClr val="00002E"/>
            </a:solidFill>
          </p:spPr>
        </p:sp>
        <p:sp>
          <p:nvSpPr>
            <p:cNvPr id="14" name="Freeform 14"/>
            <p:cNvSpPr/>
            <p:nvPr/>
          </p:nvSpPr>
          <p:spPr>
            <a:xfrm>
              <a:off x="0" y="0"/>
              <a:ext cx="6062472" cy="6206490"/>
            </a:xfrm>
            <a:custGeom>
              <a:avLst/>
              <a:gdLst/>
              <a:ahLst/>
              <a:cxnLst/>
              <a:rect l="l" t="t" r="r" b="b"/>
              <a:pathLst>
                <a:path w="6062472" h="6206490">
                  <a:moveTo>
                    <a:pt x="0" y="617601"/>
                  </a:moveTo>
                  <a:cubicBezTo>
                    <a:pt x="0" y="276479"/>
                    <a:pt x="276479" y="0"/>
                    <a:pt x="617474" y="0"/>
                  </a:cubicBezTo>
                  <a:lnTo>
                    <a:pt x="5444998" y="0"/>
                  </a:lnTo>
                  <a:lnTo>
                    <a:pt x="5444998" y="19050"/>
                  </a:lnTo>
                  <a:lnTo>
                    <a:pt x="5444998" y="0"/>
                  </a:lnTo>
                  <a:cubicBezTo>
                    <a:pt x="5785993" y="0"/>
                    <a:pt x="6062472" y="276479"/>
                    <a:pt x="6062472" y="617601"/>
                  </a:cubicBezTo>
                  <a:lnTo>
                    <a:pt x="6043422" y="617601"/>
                  </a:lnTo>
                  <a:lnTo>
                    <a:pt x="6062472" y="617601"/>
                  </a:lnTo>
                  <a:lnTo>
                    <a:pt x="6062472" y="5588889"/>
                  </a:lnTo>
                  <a:lnTo>
                    <a:pt x="6043422" y="5588889"/>
                  </a:lnTo>
                  <a:lnTo>
                    <a:pt x="6062472" y="5588889"/>
                  </a:lnTo>
                  <a:cubicBezTo>
                    <a:pt x="6062472" y="5930011"/>
                    <a:pt x="5785993" y="6206490"/>
                    <a:pt x="5444998" y="6206490"/>
                  </a:cubicBezTo>
                  <a:lnTo>
                    <a:pt x="5444998" y="6187440"/>
                  </a:lnTo>
                  <a:lnTo>
                    <a:pt x="5444998" y="6206490"/>
                  </a:lnTo>
                  <a:lnTo>
                    <a:pt x="617474" y="6206490"/>
                  </a:lnTo>
                  <a:lnTo>
                    <a:pt x="617474" y="6187440"/>
                  </a:lnTo>
                  <a:lnTo>
                    <a:pt x="617474" y="6206490"/>
                  </a:lnTo>
                  <a:cubicBezTo>
                    <a:pt x="276479" y="6206490"/>
                    <a:pt x="0" y="5930011"/>
                    <a:pt x="0" y="5588889"/>
                  </a:cubicBezTo>
                  <a:lnTo>
                    <a:pt x="0" y="617601"/>
                  </a:lnTo>
                  <a:lnTo>
                    <a:pt x="19050" y="617601"/>
                  </a:lnTo>
                  <a:lnTo>
                    <a:pt x="0" y="617601"/>
                  </a:lnTo>
                  <a:moveTo>
                    <a:pt x="38100" y="617601"/>
                  </a:moveTo>
                  <a:lnTo>
                    <a:pt x="38100" y="5588889"/>
                  </a:lnTo>
                  <a:lnTo>
                    <a:pt x="19050" y="5588889"/>
                  </a:lnTo>
                  <a:lnTo>
                    <a:pt x="38100" y="5588889"/>
                  </a:lnTo>
                  <a:cubicBezTo>
                    <a:pt x="38100" y="5908929"/>
                    <a:pt x="297561" y="6168390"/>
                    <a:pt x="617474" y="6168390"/>
                  </a:cubicBezTo>
                  <a:lnTo>
                    <a:pt x="5444998" y="6168390"/>
                  </a:lnTo>
                  <a:cubicBezTo>
                    <a:pt x="5765038" y="6168390"/>
                    <a:pt x="6024372" y="5908929"/>
                    <a:pt x="6024372" y="5588889"/>
                  </a:cubicBezTo>
                  <a:lnTo>
                    <a:pt x="6024372" y="617601"/>
                  </a:lnTo>
                  <a:cubicBezTo>
                    <a:pt x="6024372" y="297561"/>
                    <a:pt x="5764911" y="38100"/>
                    <a:pt x="5444998" y="38100"/>
                  </a:cubicBezTo>
                  <a:lnTo>
                    <a:pt x="617474" y="38100"/>
                  </a:lnTo>
                  <a:lnTo>
                    <a:pt x="617474" y="19050"/>
                  </a:lnTo>
                  <a:lnTo>
                    <a:pt x="617474" y="38100"/>
                  </a:lnTo>
                  <a:cubicBezTo>
                    <a:pt x="297561" y="38100"/>
                    <a:pt x="38100" y="297561"/>
                    <a:pt x="38100" y="617601"/>
                  </a:cubicBezTo>
                  <a:close/>
                </a:path>
              </a:pathLst>
            </a:custGeom>
            <a:solidFill>
              <a:srgbClr val="D7425E"/>
            </a:solidFill>
          </p:spPr>
        </p:sp>
      </p:grpSp>
      <p:sp>
        <p:nvSpPr>
          <p:cNvPr id="15" name="TextBox 15"/>
          <p:cNvSpPr txBox="1"/>
          <p:nvPr/>
        </p:nvSpPr>
        <p:spPr>
          <a:xfrm>
            <a:off x="13050291" y="4252912"/>
            <a:ext cx="3520231"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Realist</a:t>
            </a:r>
          </a:p>
        </p:txBody>
      </p:sp>
      <p:sp>
        <p:nvSpPr>
          <p:cNvPr id="16" name="TextBox 16"/>
          <p:cNvSpPr txBox="1"/>
          <p:nvPr/>
        </p:nvSpPr>
        <p:spPr>
          <a:xfrm>
            <a:off x="13050291" y="4786610"/>
            <a:ext cx="3862834" cy="344671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Realists, on the other hand, argue that globalisation is a process driven by powerful states, often at the expense of weaker ones. They emphasize the role of national interests and security.</a:t>
            </a:r>
          </a:p>
        </p:txBody>
      </p:sp>
    </p:spTree>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TextBox 5"/>
          <p:cNvSpPr txBox="1"/>
          <p:nvPr/>
        </p:nvSpPr>
        <p:spPr>
          <a:xfrm>
            <a:off x="1032867" y="1278661"/>
            <a:ext cx="7040612" cy="970280"/>
          </a:xfrm>
          <a:prstGeom prst="rect">
            <a:avLst/>
          </a:prstGeom>
        </p:spPr>
        <p:txBody>
          <a:bodyPr lIns="0" tIns="0" rIns="0" bIns="0" rtlCol="0" anchor="t">
            <a:spAutoFit/>
          </a:bodyPr>
          <a:lstStyle/>
          <a:p>
            <a:pPr algn="l">
              <a:lnSpc>
                <a:spcPts val="7749"/>
              </a:lnSpc>
            </a:pPr>
            <a:r>
              <a:rPr lang="en-US" sz="6199">
                <a:solidFill>
                  <a:srgbClr val="FFFFFF"/>
                </a:solidFill>
                <a:latin typeface="Abril Fatface"/>
                <a:ea typeface="Abril Fatface"/>
                <a:cs typeface="Abril Fatface"/>
                <a:sym typeface="Abril Fatface"/>
              </a:rPr>
              <a:t>NEP 1991</a:t>
            </a:r>
          </a:p>
        </p:txBody>
      </p:sp>
      <p:grpSp>
        <p:nvGrpSpPr>
          <p:cNvPr id="6" name="Group 6"/>
          <p:cNvGrpSpPr/>
          <p:nvPr/>
        </p:nvGrpSpPr>
        <p:grpSpPr>
          <a:xfrm>
            <a:off x="1032867" y="2934741"/>
            <a:ext cx="2727424" cy="1725066"/>
            <a:chOff x="0" y="0"/>
            <a:chExt cx="3636565" cy="2300088"/>
          </a:xfrm>
        </p:grpSpPr>
        <p:sp>
          <p:nvSpPr>
            <p:cNvPr id="7" name="Freeform 7"/>
            <p:cNvSpPr/>
            <p:nvPr/>
          </p:nvSpPr>
          <p:spPr>
            <a:xfrm>
              <a:off x="19050" y="19050"/>
              <a:ext cx="3598418" cy="2261870"/>
            </a:xfrm>
            <a:custGeom>
              <a:avLst/>
              <a:gdLst/>
              <a:ahLst/>
              <a:cxnLst/>
              <a:rect l="l" t="t" r="r" b="b"/>
              <a:pathLst>
                <a:path w="3598418" h="2261870">
                  <a:moveTo>
                    <a:pt x="0" y="598424"/>
                  </a:moveTo>
                  <a:cubicBezTo>
                    <a:pt x="0" y="267970"/>
                    <a:pt x="269621" y="0"/>
                    <a:pt x="602107" y="0"/>
                  </a:cubicBezTo>
                  <a:lnTo>
                    <a:pt x="2996311" y="0"/>
                  </a:lnTo>
                  <a:cubicBezTo>
                    <a:pt x="3328924" y="0"/>
                    <a:pt x="3598418" y="267970"/>
                    <a:pt x="3598418" y="598424"/>
                  </a:cubicBezTo>
                  <a:lnTo>
                    <a:pt x="3598418" y="1663446"/>
                  </a:lnTo>
                  <a:cubicBezTo>
                    <a:pt x="3598418" y="1993900"/>
                    <a:pt x="3328797" y="2261870"/>
                    <a:pt x="2996311" y="2261870"/>
                  </a:cubicBezTo>
                  <a:lnTo>
                    <a:pt x="602107" y="2261870"/>
                  </a:lnTo>
                  <a:cubicBezTo>
                    <a:pt x="269494" y="2261870"/>
                    <a:pt x="0" y="1993900"/>
                    <a:pt x="0" y="1663446"/>
                  </a:cubicBezTo>
                  <a:close/>
                </a:path>
              </a:pathLst>
            </a:custGeom>
            <a:solidFill>
              <a:srgbClr val="00002E"/>
            </a:solidFill>
          </p:spPr>
        </p:sp>
        <p:sp>
          <p:nvSpPr>
            <p:cNvPr id="8" name="Freeform 8"/>
            <p:cNvSpPr/>
            <p:nvPr/>
          </p:nvSpPr>
          <p:spPr>
            <a:xfrm>
              <a:off x="0" y="0"/>
              <a:ext cx="3636518" cy="2300097"/>
            </a:xfrm>
            <a:custGeom>
              <a:avLst/>
              <a:gdLst/>
              <a:ahLst/>
              <a:cxnLst/>
              <a:rect l="l" t="t" r="r" b="b"/>
              <a:pathLst>
                <a:path w="3636518" h="2300097">
                  <a:moveTo>
                    <a:pt x="0" y="617474"/>
                  </a:moveTo>
                  <a:cubicBezTo>
                    <a:pt x="0" y="276352"/>
                    <a:pt x="278257" y="0"/>
                    <a:pt x="621157" y="0"/>
                  </a:cubicBezTo>
                  <a:lnTo>
                    <a:pt x="3015361" y="0"/>
                  </a:lnTo>
                  <a:lnTo>
                    <a:pt x="3015361" y="19050"/>
                  </a:lnTo>
                  <a:lnTo>
                    <a:pt x="3015361" y="0"/>
                  </a:lnTo>
                  <a:lnTo>
                    <a:pt x="3015361" y="19050"/>
                  </a:lnTo>
                  <a:lnTo>
                    <a:pt x="3015361" y="0"/>
                  </a:lnTo>
                  <a:cubicBezTo>
                    <a:pt x="3358388" y="0"/>
                    <a:pt x="3636518" y="276352"/>
                    <a:pt x="3636518" y="617474"/>
                  </a:cubicBezTo>
                  <a:lnTo>
                    <a:pt x="3617468" y="617474"/>
                  </a:lnTo>
                  <a:lnTo>
                    <a:pt x="3636518" y="617474"/>
                  </a:lnTo>
                  <a:lnTo>
                    <a:pt x="3636518" y="1682496"/>
                  </a:lnTo>
                  <a:lnTo>
                    <a:pt x="3617468" y="1682496"/>
                  </a:lnTo>
                  <a:lnTo>
                    <a:pt x="3636518" y="1682496"/>
                  </a:lnTo>
                  <a:cubicBezTo>
                    <a:pt x="3636518" y="2023618"/>
                    <a:pt x="3358261" y="2299970"/>
                    <a:pt x="3015361" y="2299970"/>
                  </a:cubicBezTo>
                  <a:lnTo>
                    <a:pt x="3015361" y="2280920"/>
                  </a:lnTo>
                  <a:lnTo>
                    <a:pt x="3015361" y="2299970"/>
                  </a:lnTo>
                  <a:lnTo>
                    <a:pt x="621157" y="2299970"/>
                  </a:lnTo>
                  <a:lnTo>
                    <a:pt x="621157" y="2280920"/>
                  </a:lnTo>
                  <a:lnTo>
                    <a:pt x="621157" y="2299970"/>
                  </a:lnTo>
                  <a:cubicBezTo>
                    <a:pt x="278257" y="2300097"/>
                    <a:pt x="0" y="2023745"/>
                    <a:pt x="0" y="1682623"/>
                  </a:cubicBezTo>
                  <a:lnTo>
                    <a:pt x="0" y="617474"/>
                  </a:lnTo>
                  <a:lnTo>
                    <a:pt x="19050" y="617474"/>
                  </a:lnTo>
                  <a:lnTo>
                    <a:pt x="0" y="617474"/>
                  </a:lnTo>
                  <a:moveTo>
                    <a:pt x="38100" y="617474"/>
                  </a:moveTo>
                  <a:lnTo>
                    <a:pt x="38100" y="1682496"/>
                  </a:lnTo>
                  <a:lnTo>
                    <a:pt x="19050" y="1682496"/>
                  </a:lnTo>
                  <a:lnTo>
                    <a:pt x="38100" y="1682496"/>
                  </a:lnTo>
                  <a:cubicBezTo>
                    <a:pt x="38100" y="2002409"/>
                    <a:pt x="299085" y="2261870"/>
                    <a:pt x="621157" y="2261870"/>
                  </a:cubicBezTo>
                  <a:lnTo>
                    <a:pt x="3015361" y="2261870"/>
                  </a:lnTo>
                  <a:cubicBezTo>
                    <a:pt x="3337560" y="2261870"/>
                    <a:pt x="3598418" y="2002409"/>
                    <a:pt x="3598418" y="1682496"/>
                  </a:cubicBezTo>
                  <a:lnTo>
                    <a:pt x="3598418" y="617474"/>
                  </a:lnTo>
                  <a:cubicBezTo>
                    <a:pt x="3598418" y="297561"/>
                    <a:pt x="3337560" y="38100"/>
                    <a:pt x="3015361" y="38100"/>
                  </a:cubicBezTo>
                  <a:lnTo>
                    <a:pt x="621157" y="38100"/>
                  </a:lnTo>
                  <a:lnTo>
                    <a:pt x="621157" y="19050"/>
                  </a:lnTo>
                  <a:lnTo>
                    <a:pt x="621157" y="38100"/>
                  </a:lnTo>
                  <a:cubicBezTo>
                    <a:pt x="299085" y="38100"/>
                    <a:pt x="38100" y="297561"/>
                    <a:pt x="38100" y="617474"/>
                  </a:cubicBezTo>
                  <a:close/>
                </a:path>
              </a:pathLst>
            </a:custGeom>
            <a:solidFill>
              <a:srgbClr val="F2B42D"/>
            </a:solidFill>
          </p:spPr>
        </p:sp>
      </p:grpSp>
      <p:sp>
        <p:nvSpPr>
          <p:cNvPr id="9" name="TextBox 9"/>
          <p:cNvSpPr txBox="1"/>
          <p:nvPr/>
        </p:nvSpPr>
        <p:spPr>
          <a:xfrm>
            <a:off x="1374874" y="3393281"/>
            <a:ext cx="224433" cy="547687"/>
          </a:xfrm>
          <a:prstGeom prst="rect">
            <a:avLst/>
          </a:prstGeom>
        </p:spPr>
        <p:txBody>
          <a:bodyPr lIns="0" tIns="0" rIns="0" bIns="0" rtlCol="0" anchor="t">
            <a:spAutoFit/>
          </a:bodyPr>
          <a:lstStyle/>
          <a:p>
            <a:pPr algn="ctr">
              <a:lnSpc>
                <a:spcPts val="4687"/>
              </a:lnSpc>
            </a:pPr>
            <a:r>
              <a:rPr lang="en-US" sz="2937">
                <a:solidFill>
                  <a:srgbClr val="FFFFFF"/>
                </a:solidFill>
                <a:latin typeface="Abril Fatface"/>
                <a:ea typeface="Abril Fatface"/>
                <a:cs typeface="Abril Fatface"/>
                <a:sym typeface="Abril Fatface"/>
              </a:rPr>
              <a:t>1</a:t>
            </a:r>
          </a:p>
        </p:txBody>
      </p:sp>
      <p:sp>
        <p:nvSpPr>
          <p:cNvPr id="10" name="TextBox 10"/>
          <p:cNvSpPr txBox="1"/>
          <p:nvPr/>
        </p:nvSpPr>
        <p:spPr>
          <a:xfrm>
            <a:off x="4045149" y="3238649"/>
            <a:ext cx="3520231"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Liberalization</a:t>
            </a:r>
          </a:p>
        </p:txBody>
      </p:sp>
      <p:sp>
        <p:nvSpPr>
          <p:cNvPr id="11" name="TextBox 11"/>
          <p:cNvSpPr txBox="1"/>
          <p:nvPr/>
        </p:nvSpPr>
        <p:spPr>
          <a:xfrm>
            <a:off x="4045149" y="3772346"/>
            <a:ext cx="7002066" cy="57403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Reduced government control over industries and trade.</a:t>
            </a:r>
          </a:p>
        </p:txBody>
      </p:sp>
      <p:grpSp>
        <p:nvGrpSpPr>
          <p:cNvPr id="12" name="Group 12"/>
          <p:cNvGrpSpPr/>
          <p:nvPr/>
        </p:nvGrpSpPr>
        <p:grpSpPr>
          <a:xfrm>
            <a:off x="3895576" y="4626471"/>
            <a:ext cx="13195698" cy="19050"/>
            <a:chOff x="0" y="0"/>
            <a:chExt cx="17594263" cy="25400"/>
          </a:xfrm>
        </p:grpSpPr>
        <p:sp>
          <p:nvSpPr>
            <p:cNvPr id="13" name="Freeform 13"/>
            <p:cNvSpPr/>
            <p:nvPr/>
          </p:nvSpPr>
          <p:spPr>
            <a:xfrm>
              <a:off x="0" y="0"/>
              <a:ext cx="17594326" cy="25400"/>
            </a:xfrm>
            <a:custGeom>
              <a:avLst/>
              <a:gdLst/>
              <a:ahLst/>
              <a:cxnLst/>
              <a:rect l="l" t="t" r="r" b="b"/>
              <a:pathLst>
                <a:path w="17594326" h="25400">
                  <a:moveTo>
                    <a:pt x="0" y="12700"/>
                  </a:moveTo>
                  <a:cubicBezTo>
                    <a:pt x="0" y="5715"/>
                    <a:pt x="5715" y="0"/>
                    <a:pt x="12700" y="0"/>
                  </a:cubicBezTo>
                  <a:lnTo>
                    <a:pt x="17581626" y="0"/>
                  </a:lnTo>
                  <a:cubicBezTo>
                    <a:pt x="17588612" y="0"/>
                    <a:pt x="17594326" y="5715"/>
                    <a:pt x="17594326" y="12700"/>
                  </a:cubicBezTo>
                  <a:cubicBezTo>
                    <a:pt x="17594326" y="19685"/>
                    <a:pt x="17588612" y="25400"/>
                    <a:pt x="17581626" y="25400"/>
                  </a:cubicBezTo>
                  <a:lnTo>
                    <a:pt x="12700" y="25400"/>
                  </a:lnTo>
                  <a:cubicBezTo>
                    <a:pt x="5715" y="25400"/>
                    <a:pt x="0" y="19685"/>
                    <a:pt x="0" y="12700"/>
                  </a:cubicBezTo>
                  <a:close/>
                </a:path>
              </a:pathLst>
            </a:custGeom>
            <a:solidFill>
              <a:srgbClr val="F2B42D"/>
            </a:solidFill>
          </p:spPr>
        </p:sp>
      </p:grpSp>
      <p:grpSp>
        <p:nvGrpSpPr>
          <p:cNvPr id="14" name="Group 14"/>
          <p:cNvGrpSpPr/>
          <p:nvPr/>
        </p:nvGrpSpPr>
        <p:grpSpPr>
          <a:xfrm>
            <a:off x="1032867" y="4780806"/>
            <a:ext cx="5426423" cy="1725066"/>
            <a:chOff x="0" y="0"/>
            <a:chExt cx="7235230" cy="2300088"/>
          </a:xfrm>
        </p:grpSpPr>
        <p:sp>
          <p:nvSpPr>
            <p:cNvPr id="15" name="Freeform 15"/>
            <p:cNvSpPr/>
            <p:nvPr/>
          </p:nvSpPr>
          <p:spPr>
            <a:xfrm>
              <a:off x="19050" y="19050"/>
              <a:ext cx="7197089" cy="2261870"/>
            </a:xfrm>
            <a:custGeom>
              <a:avLst/>
              <a:gdLst/>
              <a:ahLst/>
              <a:cxnLst/>
              <a:rect l="l" t="t" r="r" b="b"/>
              <a:pathLst>
                <a:path w="7197089" h="2261870">
                  <a:moveTo>
                    <a:pt x="0" y="598424"/>
                  </a:moveTo>
                  <a:cubicBezTo>
                    <a:pt x="0" y="267970"/>
                    <a:pt x="271018" y="0"/>
                    <a:pt x="605282" y="0"/>
                  </a:cubicBezTo>
                  <a:lnTo>
                    <a:pt x="6591808" y="0"/>
                  </a:lnTo>
                  <a:cubicBezTo>
                    <a:pt x="6926072" y="0"/>
                    <a:pt x="7197089" y="267970"/>
                    <a:pt x="7197089" y="598424"/>
                  </a:cubicBezTo>
                  <a:lnTo>
                    <a:pt x="7197089" y="1663446"/>
                  </a:lnTo>
                  <a:cubicBezTo>
                    <a:pt x="7197089" y="1993900"/>
                    <a:pt x="6926072" y="2261870"/>
                    <a:pt x="6591808" y="2261870"/>
                  </a:cubicBezTo>
                  <a:lnTo>
                    <a:pt x="605282" y="2261870"/>
                  </a:lnTo>
                  <a:cubicBezTo>
                    <a:pt x="271018" y="2261870"/>
                    <a:pt x="0" y="1993900"/>
                    <a:pt x="0" y="1663446"/>
                  </a:cubicBezTo>
                  <a:close/>
                </a:path>
              </a:pathLst>
            </a:custGeom>
            <a:solidFill>
              <a:srgbClr val="00002E"/>
            </a:solidFill>
          </p:spPr>
        </p:sp>
        <p:sp>
          <p:nvSpPr>
            <p:cNvPr id="16" name="Freeform 16"/>
            <p:cNvSpPr/>
            <p:nvPr/>
          </p:nvSpPr>
          <p:spPr>
            <a:xfrm>
              <a:off x="0" y="0"/>
              <a:ext cx="7235189" cy="2300097"/>
            </a:xfrm>
            <a:custGeom>
              <a:avLst/>
              <a:gdLst/>
              <a:ahLst/>
              <a:cxnLst/>
              <a:rect l="l" t="t" r="r" b="b"/>
              <a:pathLst>
                <a:path w="7235189" h="2300097">
                  <a:moveTo>
                    <a:pt x="0" y="617474"/>
                  </a:moveTo>
                  <a:cubicBezTo>
                    <a:pt x="0" y="276225"/>
                    <a:pt x="279781" y="0"/>
                    <a:pt x="624332" y="0"/>
                  </a:cubicBezTo>
                  <a:lnTo>
                    <a:pt x="6610858" y="0"/>
                  </a:lnTo>
                  <a:lnTo>
                    <a:pt x="6610858" y="19050"/>
                  </a:lnTo>
                  <a:lnTo>
                    <a:pt x="6610858" y="0"/>
                  </a:lnTo>
                  <a:cubicBezTo>
                    <a:pt x="6955536" y="0"/>
                    <a:pt x="7235189" y="276225"/>
                    <a:pt x="7235189" y="617474"/>
                  </a:cubicBezTo>
                  <a:lnTo>
                    <a:pt x="7216139" y="617474"/>
                  </a:lnTo>
                  <a:lnTo>
                    <a:pt x="7235189" y="617474"/>
                  </a:lnTo>
                  <a:lnTo>
                    <a:pt x="7235189" y="1682496"/>
                  </a:lnTo>
                  <a:lnTo>
                    <a:pt x="7216139" y="1682496"/>
                  </a:lnTo>
                  <a:lnTo>
                    <a:pt x="7235189" y="1682496"/>
                  </a:lnTo>
                  <a:cubicBezTo>
                    <a:pt x="7235189" y="2023745"/>
                    <a:pt x="6955409" y="2299970"/>
                    <a:pt x="6610858" y="2299970"/>
                  </a:cubicBezTo>
                  <a:lnTo>
                    <a:pt x="6610858" y="2280920"/>
                  </a:lnTo>
                  <a:lnTo>
                    <a:pt x="6610858" y="2299970"/>
                  </a:lnTo>
                  <a:lnTo>
                    <a:pt x="624332" y="2299970"/>
                  </a:lnTo>
                  <a:lnTo>
                    <a:pt x="624332" y="2280920"/>
                  </a:lnTo>
                  <a:lnTo>
                    <a:pt x="624332" y="2299970"/>
                  </a:lnTo>
                  <a:cubicBezTo>
                    <a:pt x="279781" y="2300097"/>
                    <a:pt x="0" y="2023872"/>
                    <a:pt x="0" y="1682623"/>
                  </a:cubicBezTo>
                  <a:lnTo>
                    <a:pt x="0" y="617474"/>
                  </a:lnTo>
                  <a:lnTo>
                    <a:pt x="19050" y="617474"/>
                  </a:lnTo>
                  <a:lnTo>
                    <a:pt x="0" y="617474"/>
                  </a:lnTo>
                  <a:moveTo>
                    <a:pt x="38100" y="617474"/>
                  </a:moveTo>
                  <a:lnTo>
                    <a:pt x="38100" y="1682496"/>
                  </a:lnTo>
                  <a:lnTo>
                    <a:pt x="19050" y="1682496"/>
                  </a:lnTo>
                  <a:lnTo>
                    <a:pt x="38100" y="1682496"/>
                  </a:lnTo>
                  <a:cubicBezTo>
                    <a:pt x="38100" y="2002282"/>
                    <a:pt x="300355" y="2261870"/>
                    <a:pt x="624332" y="2261870"/>
                  </a:cubicBezTo>
                  <a:lnTo>
                    <a:pt x="6610858" y="2261870"/>
                  </a:lnTo>
                  <a:cubicBezTo>
                    <a:pt x="6934835" y="2261870"/>
                    <a:pt x="7197089" y="2002282"/>
                    <a:pt x="7197089" y="1682496"/>
                  </a:cubicBezTo>
                  <a:lnTo>
                    <a:pt x="7197089" y="617474"/>
                  </a:lnTo>
                  <a:cubicBezTo>
                    <a:pt x="7197090" y="297688"/>
                    <a:pt x="6934835" y="38100"/>
                    <a:pt x="6610858" y="38100"/>
                  </a:cubicBezTo>
                  <a:lnTo>
                    <a:pt x="624332" y="38100"/>
                  </a:lnTo>
                  <a:lnTo>
                    <a:pt x="624332" y="19050"/>
                  </a:lnTo>
                  <a:lnTo>
                    <a:pt x="624332" y="38100"/>
                  </a:lnTo>
                  <a:cubicBezTo>
                    <a:pt x="300355" y="38100"/>
                    <a:pt x="38100" y="297688"/>
                    <a:pt x="38100" y="617474"/>
                  </a:cubicBezTo>
                  <a:close/>
                </a:path>
              </a:pathLst>
            </a:custGeom>
            <a:solidFill>
              <a:srgbClr val="D7425E"/>
            </a:solidFill>
          </p:spPr>
        </p:sp>
      </p:grpSp>
      <p:sp>
        <p:nvSpPr>
          <p:cNvPr id="17" name="TextBox 17"/>
          <p:cNvSpPr txBox="1"/>
          <p:nvPr/>
        </p:nvSpPr>
        <p:spPr>
          <a:xfrm>
            <a:off x="1374874" y="5239345"/>
            <a:ext cx="224433" cy="547687"/>
          </a:xfrm>
          <a:prstGeom prst="rect">
            <a:avLst/>
          </a:prstGeom>
        </p:spPr>
        <p:txBody>
          <a:bodyPr lIns="0" tIns="0" rIns="0" bIns="0" rtlCol="0" anchor="t">
            <a:spAutoFit/>
          </a:bodyPr>
          <a:lstStyle/>
          <a:p>
            <a:pPr algn="ctr">
              <a:lnSpc>
                <a:spcPts val="4687"/>
              </a:lnSpc>
            </a:pPr>
            <a:r>
              <a:rPr lang="en-US" sz="2937">
                <a:solidFill>
                  <a:srgbClr val="FFFFFF"/>
                </a:solidFill>
                <a:latin typeface="Abril Fatface"/>
                <a:ea typeface="Abril Fatface"/>
                <a:cs typeface="Abril Fatface"/>
                <a:sym typeface="Abril Fatface"/>
              </a:rPr>
              <a:t>2</a:t>
            </a:r>
          </a:p>
        </p:txBody>
      </p:sp>
      <p:sp>
        <p:nvSpPr>
          <p:cNvPr id="18" name="TextBox 18"/>
          <p:cNvSpPr txBox="1"/>
          <p:nvPr/>
        </p:nvSpPr>
        <p:spPr>
          <a:xfrm>
            <a:off x="6744146" y="5084712"/>
            <a:ext cx="3520231"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Privatization</a:t>
            </a:r>
          </a:p>
        </p:txBody>
      </p:sp>
      <p:sp>
        <p:nvSpPr>
          <p:cNvPr id="19" name="TextBox 19"/>
          <p:cNvSpPr txBox="1"/>
          <p:nvPr/>
        </p:nvSpPr>
        <p:spPr>
          <a:xfrm>
            <a:off x="6744146" y="5618410"/>
            <a:ext cx="7478614" cy="57403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Encouraging private sector participation in various sectors.</a:t>
            </a:r>
          </a:p>
        </p:txBody>
      </p:sp>
      <p:grpSp>
        <p:nvGrpSpPr>
          <p:cNvPr id="20" name="Group 20"/>
          <p:cNvGrpSpPr/>
          <p:nvPr/>
        </p:nvGrpSpPr>
        <p:grpSpPr>
          <a:xfrm>
            <a:off x="6594574" y="6472535"/>
            <a:ext cx="10496699" cy="19050"/>
            <a:chOff x="0" y="0"/>
            <a:chExt cx="13995598" cy="25400"/>
          </a:xfrm>
        </p:grpSpPr>
        <p:sp>
          <p:nvSpPr>
            <p:cNvPr id="21" name="Freeform 21"/>
            <p:cNvSpPr/>
            <p:nvPr/>
          </p:nvSpPr>
          <p:spPr>
            <a:xfrm>
              <a:off x="0" y="0"/>
              <a:ext cx="13995654" cy="25400"/>
            </a:xfrm>
            <a:custGeom>
              <a:avLst/>
              <a:gdLst/>
              <a:ahLst/>
              <a:cxnLst/>
              <a:rect l="l" t="t" r="r" b="b"/>
              <a:pathLst>
                <a:path w="13995654" h="25400">
                  <a:moveTo>
                    <a:pt x="0" y="12700"/>
                  </a:moveTo>
                  <a:cubicBezTo>
                    <a:pt x="0" y="5715"/>
                    <a:pt x="5715" y="0"/>
                    <a:pt x="12700" y="0"/>
                  </a:cubicBezTo>
                  <a:lnTo>
                    <a:pt x="13982954" y="0"/>
                  </a:lnTo>
                  <a:cubicBezTo>
                    <a:pt x="13989940" y="0"/>
                    <a:pt x="13995654" y="5715"/>
                    <a:pt x="13995654" y="12700"/>
                  </a:cubicBezTo>
                  <a:cubicBezTo>
                    <a:pt x="13995654" y="19685"/>
                    <a:pt x="13989940" y="25400"/>
                    <a:pt x="13982954" y="25400"/>
                  </a:cubicBezTo>
                  <a:lnTo>
                    <a:pt x="12700" y="25400"/>
                  </a:lnTo>
                  <a:cubicBezTo>
                    <a:pt x="5715" y="25400"/>
                    <a:pt x="0" y="19685"/>
                    <a:pt x="0" y="12700"/>
                  </a:cubicBezTo>
                  <a:close/>
                </a:path>
              </a:pathLst>
            </a:custGeom>
            <a:solidFill>
              <a:srgbClr val="D7425E"/>
            </a:solidFill>
          </p:spPr>
        </p:sp>
      </p:grpSp>
      <p:grpSp>
        <p:nvGrpSpPr>
          <p:cNvPr id="22" name="Group 22"/>
          <p:cNvGrpSpPr/>
          <p:nvPr/>
        </p:nvGrpSpPr>
        <p:grpSpPr>
          <a:xfrm>
            <a:off x="1032867" y="6626870"/>
            <a:ext cx="8125420" cy="2203848"/>
            <a:chOff x="0" y="0"/>
            <a:chExt cx="10833893" cy="2938463"/>
          </a:xfrm>
        </p:grpSpPr>
        <p:sp>
          <p:nvSpPr>
            <p:cNvPr id="23" name="Freeform 23"/>
            <p:cNvSpPr/>
            <p:nvPr/>
          </p:nvSpPr>
          <p:spPr>
            <a:xfrm>
              <a:off x="19050" y="19050"/>
              <a:ext cx="10795762" cy="2900299"/>
            </a:xfrm>
            <a:custGeom>
              <a:avLst/>
              <a:gdLst/>
              <a:ahLst/>
              <a:cxnLst/>
              <a:rect l="l" t="t" r="r" b="b"/>
              <a:pathLst>
                <a:path w="10795762" h="2900299">
                  <a:moveTo>
                    <a:pt x="0" y="598424"/>
                  </a:moveTo>
                  <a:cubicBezTo>
                    <a:pt x="0" y="267970"/>
                    <a:pt x="270510" y="0"/>
                    <a:pt x="604139" y="0"/>
                  </a:cubicBezTo>
                  <a:lnTo>
                    <a:pt x="10191623" y="0"/>
                  </a:lnTo>
                  <a:cubicBezTo>
                    <a:pt x="10525252" y="0"/>
                    <a:pt x="10795762" y="267970"/>
                    <a:pt x="10795762" y="598424"/>
                  </a:cubicBezTo>
                  <a:lnTo>
                    <a:pt x="10795762" y="2301875"/>
                  </a:lnTo>
                  <a:cubicBezTo>
                    <a:pt x="10795762" y="2632456"/>
                    <a:pt x="10525252" y="2900299"/>
                    <a:pt x="10191623" y="2900299"/>
                  </a:cubicBezTo>
                  <a:lnTo>
                    <a:pt x="604139" y="2900299"/>
                  </a:lnTo>
                  <a:cubicBezTo>
                    <a:pt x="270510" y="2900299"/>
                    <a:pt x="0" y="2632329"/>
                    <a:pt x="0" y="2301875"/>
                  </a:cubicBezTo>
                  <a:close/>
                </a:path>
              </a:pathLst>
            </a:custGeom>
            <a:solidFill>
              <a:srgbClr val="00002E"/>
            </a:solidFill>
          </p:spPr>
        </p:sp>
        <p:sp>
          <p:nvSpPr>
            <p:cNvPr id="24" name="Freeform 24"/>
            <p:cNvSpPr/>
            <p:nvPr/>
          </p:nvSpPr>
          <p:spPr>
            <a:xfrm>
              <a:off x="0" y="0"/>
              <a:ext cx="10833862" cy="2938526"/>
            </a:xfrm>
            <a:custGeom>
              <a:avLst/>
              <a:gdLst/>
              <a:ahLst/>
              <a:cxnLst/>
              <a:rect l="l" t="t" r="r" b="b"/>
              <a:pathLst>
                <a:path w="10833862" h="2938526">
                  <a:moveTo>
                    <a:pt x="0" y="617474"/>
                  </a:moveTo>
                  <a:cubicBezTo>
                    <a:pt x="0" y="276352"/>
                    <a:pt x="279146" y="0"/>
                    <a:pt x="623189" y="0"/>
                  </a:cubicBezTo>
                  <a:lnTo>
                    <a:pt x="10210673" y="0"/>
                  </a:lnTo>
                  <a:lnTo>
                    <a:pt x="10210673" y="19050"/>
                  </a:lnTo>
                  <a:lnTo>
                    <a:pt x="10210673" y="0"/>
                  </a:lnTo>
                  <a:cubicBezTo>
                    <a:pt x="10554716" y="0"/>
                    <a:pt x="10833862" y="276352"/>
                    <a:pt x="10833862" y="617474"/>
                  </a:cubicBezTo>
                  <a:lnTo>
                    <a:pt x="10814812" y="617474"/>
                  </a:lnTo>
                  <a:lnTo>
                    <a:pt x="10833862" y="617474"/>
                  </a:lnTo>
                  <a:lnTo>
                    <a:pt x="10833862" y="2320925"/>
                  </a:lnTo>
                  <a:lnTo>
                    <a:pt x="10814812" y="2320925"/>
                  </a:lnTo>
                  <a:lnTo>
                    <a:pt x="10833862" y="2320925"/>
                  </a:lnTo>
                  <a:cubicBezTo>
                    <a:pt x="10833862" y="2662174"/>
                    <a:pt x="10554716" y="2938399"/>
                    <a:pt x="10210673" y="2938399"/>
                  </a:cubicBezTo>
                  <a:lnTo>
                    <a:pt x="10210673" y="2919349"/>
                  </a:lnTo>
                  <a:lnTo>
                    <a:pt x="10210673" y="2938399"/>
                  </a:lnTo>
                  <a:lnTo>
                    <a:pt x="623189" y="2938399"/>
                  </a:lnTo>
                  <a:lnTo>
                    <a:pt x="623189" y="2919349"/>
                  </a:lnTo>
                  <a:lnTo>
                    <a:pt x="623189" y="2938399"/>
                  </a:lnTo>
                  <a:cubicBezTo>
                    <a:pt x="279146" y="2938526"/>
                    <a:pt x="0" y="2662174"/>
                    <a:pt x="0" y="2320925"/>
                  </a:cubicBezTo>
                  <a:lnTo>
                    <a:pt x="0" y="617474"/>
                  </a:lnTo>
                  <a:lnTo>
                    <a:pt x="19050" y="617474"/>
                  </a:lnTo>
                  <a:lnTo>
                    <a:pt x="0" y="617474"/>
                  </a:lnTo>
                  <a:moveTo>
                    <a:pt x="38100" y="617474"/>
                  </a:moveTo>
                  <a:lnTo>
                    <a:pt x="38100" y="2320925"/>
                  </a:lnTo>
                  <a:lnTo>
                    <a:pt x="19050" y="2320925"/>
                  </a:lnTo>
                  <a:lnTo>
                    <a:pt x="38100" y="2320925"/>
                  </a:lnTo>
                  <a:cubicBezTo>
                    <a:pt x="38100" y="2640711"/>
                    <a:pt x="299847" y="2900299"/>
                    <a:pt x="623189" y="2900299"/>
                  </a:cubicBezTo>
                  <a:lnTo>
                    <a:pt x="10210673" y="2900299"/>
                  </a:lnTo>
                  <a:cubicBezTo>
                    <a:pt x="10534015" y="2900299"/>
                    <a:pt x="10795762" y="2640711"/>
                    <a:pt x="10795762" y="2320925"/>
                  </a:cubicBezTo>
                  <a:lnTo>
                    <a:pt x="10795762" y="617474"/>
                  </a:lnTo>
                  <a:cubicBezTo>
                    <a:pt x="10795762" y="297688"/>
                    <a:pt x="10534015" y="38100"/>
                    <a:pt x="10210673" y="38100"/>
                  </a:cubicBezTo>
                  <a:lnTo>
                    <a:pt x="623189" y="38100"/>
                  </a:lnTo>
                  <a:lnTo>
                    <a:pt x="623189" y="19050"/>
                  </a:lnTo>
                  <a:lnTo>
                    <a:pt x="623189" y="38100"/>
                  </a:lnTo>
                  <a:cubicBezTo>
                    <a:pt x="299847" y="38100"/>
                    <a:pt x="38100" y="297688"/>
                    <a:pt x="38100" y="617474"/>
                  </a:cubicBezTo>
                  <a:close/>
                </a:path>
              </a:pathLst>
            </a:custGeom>
            <a:solidFill>
              <a:srgbClr val="DD785E"/>
            </a:solidFill>
          </p:spPr>
        </p:sp>
      </p:grpSp>
      <p:sp>
        <p:nvSpPr>
          <p:cNvPr id="25" name="TextBox 25"/>
          <p:cNvSpPr txBox="1"/>
          <p:nvPr/>
        </p:nvSpPr>
        <p:spPr>
          <a:xfrm>
            <a:off x="1374874" y="7324874"/>
            <a:ext cx="224433" cy="547687"/>
          </a:xfrm>
          <a:prstGeom prst="rect">
            <a:avLst/>
          </a:prstGeom>
        </p:spPr>
        <p:txBody>
          <a:bodyPr lIns="0" tIns="0" rIns="0" bIns="0" rtlCol="0" anchor="t">
            <a:spAutoFit/>
          </a:bodyPr>
          <a:lstStyle/>
          <a:p>
            <a:pPr algn="ctr">
              <a:lnSpc>
                <a:spcPts val="4687"/>
              </a:lnSpc>
            </a:pPr>
            <a:r>
              <a:rPr lang="en-US" sz="2937">
                <a:solidFill>
                  <a:srgbClr val="FFFFFF"/>
                </a:solidFill>
                <a:latin typeface="Abril Fatface"/>
                <a:ea typeface="Abril Fatface"/>
                <a:cs typeface="Abril Fatface"/>
                <a:sym typeface="Abril Fatface"/>
              </a:rPr>
              <a:t>3</a:t>
            </a:r>
          </a:p>
        </p:txBody>
      </p:sp>
      <p:sp>
        <p:nvSpPr>
          <p:cNvPr id="26" name="TextBox 26"/>
          <p:cNvSpPr txBox="1"/>
          <p:nvPr/>
        </p:nvSpPr>
        <p:spPr>
          <a:xfrm>
            <a:off x="9443145" y="6930777"/>
            <a:ext cx="3520231"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Globalization</a:t>
            </a:r>
          </a:p>
        </p:txBody>
      </p:sp>
      <p:sp>
        <p:nvSpPr>
          <p:cNvPr id="27" name="TextBox 27"/>
          <p:cNvSpPr txBox="1"/>
          <p:nvPr/>
        </p:nvSpPr>
        <p:spPr>
          <a:xfrm>
            <a:off x="9443145" y="7464475"/>
            <a:ext cx="7498556" cy="105281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Opening up the Indian economy to foreign investment and trade.</a:t>
            </a:r>
          </a:p>
        </p:txBody>
      </p:sp>
    </p:spTree>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4" name="TextBox 4"/>
          <p:cNvSpPr txBox="1"/>
          <p:nvPr/>
        </p:nvSpPr>
        <p:spPr>
          <a:xfrm>
            <a:off x="7905155" y="899666"/>
            <a:ext cx="7752755" cy="850900"/>
          </a:xfrm>
          <a:prstGeom prst="rect">
            <a:avLst/>
          </a:prstGeom>
        </p:spPr>
        <p:txBody>
          <a:bodyPr lIns="0" tIns="0" rIns="0" bIns="0" rtlCol="0" anchor="t">
            <a:spAutoFit/>
          </a:bodyPr>
          <a:lstStyle/>
          <a:p>
            <a:pPr algn="l">
              <a:lnSpc>
                <a:spcPts val="6875"/>
              </a:lnSpc>
            </a:pPr>
            <a:r>
              <a:rPr lang="en-US" sz="5500">
                <a:solidFill>
                  <a:srgbClr val="FFFFFF"/>
                </a:solidFill>
                <a:latin typeface="Abril Fatface"/>
                <a:ea typeface="Abril Fatface"/>
                <a:cs typeface="Abril Fatface"/>
                <a:sym typeface="Abril Fatface"/>
              </a:rPr>
              <a:t>Process of Globalisation</a:t>
            </a:r>
          </a:p>
        </p:txBody>
      </p:sp>
      <p:grpSp>
        <p:nvGrpSpPr>
          <p:cNvPr id="5" name="Group 5"/>
          <p:cNvGrpSpPr/>
          <p:nvPr/>
        </p:nvGrpSpPr>
        <p:grpSpPr>
          <a:xfrm>
            <a:off x="8003009" y="2247454"/>
            <a:ext cx="9237836" cy="7120830"/>
            <a:chOff x="0" y="0"/>
            <a:chExt cx="12317115" cy="9494440"/>
          </a:xfrm>
        </p:grpSpPr>
        <p:grpSp>
          <p:nvGrpSpPr>
            <p:cNvPr id="6" name="Group 6"/>
            <p:cNvGrpSpPr/>
            <p:nvPr/>
          </p:nvGrpSpPr>
          <p:grpSpPr>
            <a:xfrm>
              <a:off x="730529" y="0"/>
              <a:ext cx="63500" cy="9494440"/>
              <a:chOff x="0" y="0"/>
              <a:chExt cx="63500" cy="9494440"/>
            </a:xfrm>
          </p:grpSpPr>
          <p:sp>
            <p:nvSpPr>
              <p:cNvPr id="7" name="Freeform 7"/>
              <p:cNvSpPr/>
              <p:nvPr/>
            </p:nvSpPr>
            <p:spPr>
              <a:xfrm>
                <a:off x="0" y="0"/>
                <a:ext cx="63500" cy="9494393"/>
              </a:xfrm>
              <a:custGeom>
                <a:avLst/>
                <a:gdLst/>
                <a:ahLst/>
                <a:cxnLst/>
                <a:rect l="l" t="t" r="r" b="b"/>
                <a:pathLst>
                  <a:path w="63500" h="9494393">
                    <a:moveTo>
                      <a:pt x="0" y="25400"/>
                    </a:moveTo>
                    <a:cubicBezTo>
                      <a:pt x="0" y="11430"/>
                      <a:pt x="14288" y="0"/>
                      <a:pt x="31750" y="0"/>
                    </a:cubicBezTo>
                    <a:cubicBezTo>
                      <a:pt x="49213" y="0"/>
                      <a:pt x="63500" y="11430"/>
                      <a:pt x="63500" y="25400"/>
                    </a:cubicBezTo>
                    <a:lnTo>
                      <a:pt x="63500" y="9468993"/>
                    </a:lnTo>
                    <a:cubicBezTo>
                      <a:pt x="63500" y="9482963"/>
                      <a:pt x="49213" y="9494393"/>
                      <a:pt x="31750" y="9494393"/>
                    </a:cubicBezTo>
                    <a:cubicBezTo>
                      <a:pt x="14288" y="9494393"/>
                      <a:pt x="0" y="9482963"/>
                      <a:pt x="0" y="9468993"/>
                    </a:cubicBezTo>
                    <a:close/>
                  </a:path>
                </a:pathLst>
              </a:custGeom>
              <a:solidFill>
                <a:srgbClr val="FFFFFF">
                  <a:alpha val="23922"/>
                </a:srgbClr>
              </a:solidFill>
            </p:spPr>
          </p:sp>
        </p:grpSp>
        <p:grpSp>
          <p:nvGrpSpPr>
            <p:cNvPr id="8" name="Group 8"/>
            <p:cNvGrpSpPr/>
            <p:nvPr/>
          </p:nvGrpSpPr>
          <p:grpSpPr>
            <a:xfrm>
              <a:off x="865783" y="871933"/>
              <a:ext cx="1396207" cy="50800"/>
              <a:chOff x="0" y="0"/>
              <a:chExt cx="1396207" cy="50800"/>
            </a:xfrm>
          </p:grpSpPr>
          <p:sp>
            <p:nvSpPr>
              <p:cNvPr id="9" name="Freeform 9"/>
              <p:cNvSpPr/>
              <p:nvPr/>
            </p:nvSpPr>
            <p:spPr>
              <a:xfrm>
                <a:off x="0" y="0"/>
                <a:ext cx="1396238" cy="50800"/>
              </a:xfrm>
              <a:custGeom>
                <a:avLst/>
                <a:gdLst/>
                <a:ahLst/>
                <a:cxnLst/>
                <a:rect l="l" t="t" r="r" b="b"/>
                <a:pathLst>
                  <a:path w="1396238" h="50800">
                    <a:moveTo>
                      <a:pt x="0" y="25400"/>
                    </a:moveTo>
                    <a:cubicBezTo>
                      <a:pt x="0" y="11430"/>
                      <a:pt x="11430" y="0"/>
                      <a:pt x="25400" y="0"/>
                    </a:cubicBezTo>
                    <a:lnTo>
                      <a:pt x="1370838" y="0"/>
                    </a:lnTo>
                    <a:cubicBezTo>
                      <a:pt x="1384808" y="0"/>
                      <a:pt x="1396238" y="11430"/>
                      <a:pt x="1396238" y="25400"/>
                    </a:cubicBezTo>
                    <a:cubicBezTo>
                      <a:pt x="1396238" y="39370"/>
                      <a:pt x="1384808" y="50800"/>
                      <a:pt x="1370838" y="50800"/>
                    </a:cubicBezTo>
                    <a:lnTo>
                      <a:pt x="25400" y="50800"/>
                    </a:lnTo>
                    <a:cubicBezTo>
                      <a:pt x="11430" y="50800"/>
                      <a:pt x="0" y="39370"/>
                      <a:pt x="0" y="25400"/>
                    </a:cubicBezTo>
                    <a:close/>
                  </a:path>
                </a:pathLst>
              </a:custGeom>
              <a:solidFill>
                <a:srgbClr val="F2B42D"/>
              </a:solidFill>
            </p:spPr>
          </p:sp>
        </p:grpSp>
        <p:grpSp>
          <p:nvGrpSpPr>
            <p:cNvPr id="10" name="Group 10"/>
            <p:cNvGrpSpPr/>
            <p:nvPr/>
          </p:nvGrpSpPr>
          <p:grpSpPr>
            <a:xfrm>
              <a:off x="0" y="429517"/>
              <a:ext cx="912932" cy="935633"/>
              <a:chOff x="0" y="0"/>
              <a:chExt cx="912932" cy="935633"/>
            </a:xfrm>
          </p:grpSpPr>
          <p:sp>
            <p:nvSpPr>
              <p:cNvPr id="11" name="Freeform 11"/>
              <p:cNvSpPr/>
              <p:nvPr/>
            </p:nvSpPr>
            <p:spPr>
              <a:xfrm>
                <a:off x="18588" y="19050"/>
                <a:ext cx="875733" cy="897509"/>
              </a:xfrm>
              <a:custGeom>
                <a:avLst/>
                <a:gdLst/>
                <a:ahLst/>
                <a:cxnLst/>
                <a:rect l="l" t="t" r="r" b="b"/>
                <a:pathLst>
                  <a:path w="875733" h="897509">
                    <a:moveTo>
                      <a:pt x="0" y="448818"/>
                    </a:moveTo>
                    <a:cubicBezTo>
                      <a:pt x="0" y="200914"/>
                      <a:pt x="196039" y="0"/>
                      <a:pt x="437928" y="0"/>
                    </a:cubicBezTo>
                    <a:cubicBezTo>
                      <a:pt x="679817" y="0"/>
                      <a:pt x="875733" y="200914"/>
                      <a:pt x="875733" y="448818"/>
                    </a:cubicBezTo>
                    <a:cubicBezTo>
                      <a:pt x="875733" y="696722"/>
                      <a:pt x="679694" y="897509"/>
                      <a:pt x="437928" y="897509"/>
                    </a:cubicBezTo>
                    <a:cubicBezTo>
                      <a:pt x="196163" y="897509"/>
                      <a:pt x="0" y="696595"/>
                      <a:pt x="0" y="448818"/>
                    </a:cubicBezTo>
                    <a:close/>
                  </a:path>
                </a:pathLst>
              </a:custGeom>
              <a:solidFill>
                <a:srgbClr val="00002E"/>
              </a:solidFill>
            </p:spPr>
          </p:sp>
          <p:sp>
            <p:nvSpPr>
              <p:cNvPr id="12" name="Freeform 12"/>
              <p:cNvSpPr/>
              <p:nvPr/>
            </p:nvSpPr>
            <p:spPr>
              <a:xfrm>
                <a:off x="0" y="0"/>
                <a:ext cx="912909" cy="935736"/>
              </a:xfrm>
              <a:custGeom>
                <a:avLst/>
                <a:gdLst/>
                <a:ahLst/>
                <a:cxnLst/>
                <a:rect l="l" t="t" r="r" b="b"/>
                <a:pathLst>
                  <a:path w="912909" h="935736">
                    <a:moveTo>
                      <a:pt x="0" y="467868"/>
                    </a:moveTo>
                    <a:cubicBezTo>
                      <a:pt x="0" y="209423"/>
                      <a:pt x="204342" y="0"/>
                      <a:pt x="456516" y="0"/>
                    </a:cubicBezTo>
                    <a:cubicBezTo>
                      <a:pt x="459986" y="0"/>
                      <a:pt x="463456" y="1016"/>
                      <a:pt x="466306" y="2921"/>
                    </a:cubicBezTo>
                    <a:lnTo>
                      <a:pt x="456516" y="19050"/>
                    </a:lnTo>
                    <a:lnTo>
                      <a:pt x="456516" y="0"/>
                    </a:lnTo>
                    <a:lnTo>
                      <a:pt x="456516" y="19050"/>
                    </a:lnTo>
                    <a:lnTo>
                      <a:pt x="456516" y="0"/>
                    </a:lnTo>
                    <a:cubicBezTo>
                      <a:pt x="708567" y="0"/>
                      <a:pt x="912909" y="209423"/>
                      <a:pt x="912909" y="467868"/>
                    </a:cubicBezTo>
                    <a:cubicBezTo>
                      <a:pt x="912909" y="475107"/>
                      <a:pt x="908943" y="481711"/>
                      <a:pt x="902623" y="484886"/>
                    </a:cubicBezTo>
                    <a:lnTo>
                      <a:pt x="894321" y="467868"/>
                    </a:lnTo>
                    <a:lnTo>
                      <a:pt x="912909" y="467868"/>
                    </a:lnTo>
                    <a:cubicBezTo>
                      <a:pt x="912909" y="726186"/>
                      <a:pt x="708567" y="935736"/>
                      <a:pt x="456392" y="935736"/>
                    </a:cubicBezTo>
                    <a:lnTo>
                      <a:pt x="456392" y="916686"/>
                    </a:lnTo>
                    <a:lnTo>
                      <a:pt x="456392" y="897636"/>
                    </a:lnTo>
                    <a:lnTo>
                      <a:pt x="456392" y="916686"/>
                    </a:lnTo>
                    <a:lnTo>
                      <a:pt x="456392" y="935736"/>
                    </a:lnTo>
                    <a:cubicBezTo>
                      <a:pt x="204342" y="935609"/>
                      <a:pt x="0" y="726186"/>
                      <a:pt x="0" y="467868"/>
                    </a:cubicBezTo>
                    <a:lnTo>
                      <a:pt x="18588" y="467868"/>
                    </a:lnTo>
                    <a:lnTo>
                      <a:pt x="0" y="467868"/>
                    </a:lnTo>
                    <a:moveTo>
                      <a:pt x="37176" y="467868"/>
                    </a:moveTo>
                    <a:lnTo>
                      <a:pt x="18588" y="467868"/>
                    </a:lnTo>
                    <a:lnTo>
                      <a:pt x="37176" y="467868"/>
                    </a:lnTo>
                    <a:cubicBezTo>
                      <a:pt x="37176" y="705104"/>
                      <a:pt x="224912" y="897509"/>
                      <a:pt x="456516" y="897509"/>
                    </a:cubicBezTo>
                    <a:cubicBezTo>
                      <a:pt x="466802" y="897509"/>
                      <a:pt x="475104" y="906018"/>
                      <a:pt x="475104" y="916559"/>
                    </a:cubicBezTo>
                    <a:cubicBezTo>
                      <a:pt x="475104" y="927100"/>
                      <a:pt x="466802" y="935609"/>
                      <a:pt x="456516" y="935609"/>
                    </a:cubicBezTo>
                    <a:cubicBezTo>
                      <a:pt x="446231" y="935609"/>
                      <a:pt x="437928" y="927100"/>
                      <a:pt x="437928" y="916559"/>
                    </a:cubicBezTo>
                    <a:cubicBezTo>
                      <a:pt x="437928" y="906018"/>
                      <a:pt x="446231" y="897509"/>
                      <a:pt x="456516" y="897509"/>
                    </a:cubicBezTo>
                    <a:cubicBezTo>
                      <a:pt x="688120" y="897509"/>
                      <a:pt x="875857" y="705104"/>
                      <a:pt x="875857" y="467741"/>
                    </a:cubicBezTo>
                    <a:cubicBezTo>
                      <a:pt x="875857" y="460502"/>
                      <a:pt x="879822" y="453898"/>
                      <a:pt x="886142" y="450723"/>
                    </a:cubicBezTo>
                    <a:lnTo>
                      <a:pt x="894445" y="467741"/>
                    </a:lnTo>
                    <a:lnTo>
                      <a:pt x="875857" y="467741"/>
                    </a:lnTo>
                    <a:cubicBezTo>
                      <a:pt x="875733" y="230505"/>
                      <a:pt x="687996" y="38100"/>
                      <a:pt x="456516" y="38100"/>
                    </a:cubicBezTo>
                    <a:cubicBezTo>
                      <a:pt x="453047" y="38100"/>
                      <a:pt x="449577" y="37084"/>
                      <a:pt x="446727" y="35179"/>
                    </a:cubicBezTo>
                    <a:lnTo>
                      <a:pt x="456516" y="19050"/>
                    </a:lnTo>
                    <a:lnTo>
                      <a:pt x="456516" y="38100"/>
                    </a:lnTo>
                    <a:cubicBezTo>
                      <a:pt x="224912" y="38100"/>
                      <a:pt x="37176" y="230505"/>
                      <a:pt x="37176" y="467868"/>
                    </a:cubicBezTo>
                    <a:close/>
                  </a:path>
                </a:pathLst>
              </a:custGeom>
              <a:solidFill>
                <a:srgbClr val="F2B42D"/>
              </a:solidFill>
            </p:spPr>
          </p:sp>
        </p:grpSp>
        <p:sp>
          <p:nvSpPr>
            <p:cNvPr id="13" name="TextBox 13"/>
            <p:cNvSpPr txBox="1"/>
            <p:nvPr/>
          </p:nvSpPr>
          <p:spPr>
            <a:xfrm>
              <a:off x="291597" y="571333"/>
              <a:ext cx="329739" cy="604308"/>
            </a:xfrm>
            <a:prstGeom prst="rect">
              <a:avLst/>
            </a:prstGeom>
          </p:spPr>
          <p:txBody>
            <a:bodyPr lIns="0" tIns="0" rIns="0" bIns="0" rtlCol="0" anchor="t">
              <a:spAutoFit/>
            </a:bodyPr>
            <a:lstStyle/>
            <a:p>
              <a:pPr algn="ctr">
                <a:lnSpc>
                  <a:spcPts val="3312"/>
                </a:lnSpc>
              </a:pPr>
              <a:r>
                <a:rPr lang="en-US" sz="3312">
                  <a:solidFill>
                    <a:srgbClr val="FFFFFF"/>
                  </a:solidFill>
                  <a:latin typeface="Abril Fatface"/>
                  <a:ea typeface="Abril Fatface"/>
                  <a:cs typeface="Abril Fatface"/>
                  <a:sym typeface="Abril Fatface"/>
                </a:rPr>
                <a:t>1</a:t>
              </a:r>
            </a:p>
          </p:txBody>
        </p:sp>
        <p:sp>
          <p:nvSpPr>
            <p:cNvPr id="14" name="TextBox 14"/>
            <p:cNvSpPr txBox="1"/>
            <p:nvPr/>
          </p:nvSpPr>
          <p:spPr>
            <a:xfrm>
              <a:off x="2896394" y="303608"/>
              <a:ext cx="9420721" cy="117475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Trade liberalization: Reducing trade barriers and promoting free trade.</a:t>
              </a:r>
            </a:p>
          </p:txBody>
        </p:sp>
        <p:grpSp>
          <p:nvGrpSpPr>
            <p:cNvPr id="15" name="Group 15"/>
            <p:cNvGrpSpPr/>
            <p:nvPr/>
          </p:nvGrpSpPr>
          <p:grpSpPr>
            <a:xfrm>
              <a:off x="865783" y="3345258"/>
              <a:ext cx="1396207" cy="50800"/>
              <a:chOff x="0" y="0"/>
              <a:chExt cx="1396207" cy="50800"/>
            </a:xfrm>
          </p:grpSpPr>
          <p:sp>
            <p:nvSpPr>
              <p:cNvPr id="16" name="Freeform 16"/>
              <p:cNvSpPr/>
              <p:nvPr/>
            </p:nvSpPr>
            <p:spPr>
              <a:xfrm>
                <a:off x="0" y="0"/>
                <a:ext cx="1396238" cy="50800"/>
              </a:xfrm>
              <a:custGeom>
                <a:avLst/>
                <a:gdLst/>
                <a:ahLst/>
                <a:cxnLst/>
                <a:rect l="l" t="t" r="r" b="b"/>
                <a:pathLst>
                  <a:path w="1396238" h="50800">
                    <a:moveTo>
                      <a:pt x="0" y="25400"/>
                    </a:moveTo>
                    <a:cubicBezTo>
                      <a:pt x="0" y="11430"/>
                      <a:pt x="11430" y="0"/>
                      <a:pt x="25400" y="0"/>
                    </a:cubicBezTo>
                    <a:lnTo>
                      <a:pt x="1370838" y="0"/>
                    </a:lnTo>
                    <a:cubicBezTo>
                      <a:pt x="1384808" y="0"/>
                      <a:pt x="1396238" y="11430"/>
                      <a:pt x="1396238" y="25400"/>
                    </a:cubicBezTo>
                    <a:cubicBezTo>
                      <a:pt x="1396238" y="39370"/>
                      <a:pt x="1384808" y="50800"/>
                      <a:pt x="1370838" y="50800"/>
                    </a:cubicBezTo>
                    <a:lnTo>
                      <a:pt x="25400" y="50800"/>
                    </a:lnTo>
                    <a:cubicBezTo>
                      <a:pt x="11430" y="50800"/>
                      <a:pt x="0" y="39370"/>
                      <a:pt x="0" y="25400"/>
                    </a:cubicBezTo>
                    <a:close/>
                  </a:path>
                </a:pathLst>
              </a:custGeom>
              <a:solidFill>
                <a:srgbClr val="D7425E"/>
              </a:solidFill>
            </p:spPr>
          </p:sp>
        </p:grpSp>
        <p:grpSp>
          <p:nvGrpSpPr>
            <p:cNvPr id="17" name="Group 17"/>
            <p:cNvGrpSpPr/>
            <p:nvPr/>
          </p:nvGrpSpPr>
          <p:grpSpPr>
            <a:xfrm>
              <a:off x="0" y="2902942"/>
              <a:ext cx="935633" cy="935633"/>
              <a:chOff x="0" y="0"/>
              <a:chExt cx="935633" cy="935633"/>
            </a:xfrm>
          </p:grpSpPr>
          <p:sp>
            <p:nvSpPr>
              <p:cNvPr id="18" name="Freeform 18"/>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sp>
          <p:sp>
            <p:nvSpPr>
              <p:cNvPr id="19" name="Freeform 19"/>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7425E"/>
              </a:solidFill>
            </p:spPr>
          </p:sp>
        </p:grpSp>
        <p:sp>
          <p:nvSpPr>
            <p:cNvPr id="20" name="TextBox 20"/>
            <p:cNvSpPr txBox="1"/>
            <p:nvPr/>
          </p:nvSpPr>
          <p:spPr>
            <a:xfrm>
              <a:off x="298847" y="3155752"/>
              <a:ext cx="337938" cy="604308"/>
            </a:xfrm>
            <a:prstGeom prst="rect">
              <a:avLst/>
            </a:prstGeom>
          </p:spPr>
          <p:txBody>
            <a:bodyPr lIns="0" tIns="0" rIns="0" bIns="0" rtlCol="0" anchor="t">
              <a:spAutoFit/>
            </a:bodyPr>
            <a:lstStyle/>
            <a:p>
              <a:pPr algn="ctr">
                <a:lnSpc>
                  <a:spcPts val="3312"/>
                </a:lnSpc>
              </a:pPr>
              <a:r>
                <a:rPr lang="en-US" sz="3312">
                  <a:solidFill>
                    <a:srgbClr val="FFFFFF"/>
                  </a:solidFill>
                  <a:latin typeface="Abril Fatface"/>
                  <a:ea typeface="Abril Fatface"/>
                  <a:cs typeface="Abril Fatface"/>
                  <a:sym typeface="Abril Fatface"/>
                </a:rPr>
                <a:t>2</a:t>
              </a:r>
            </a:p>
          </p:txBody>
        </p:sp>
        <p:sp>
          <p:nvSpPr>
            <p:cNvPr id="21" name="TextBox 21"/>
            <p:cNvSpPr txBox="1"/>
            <p:nvPr/>
          </p:nvSpPr>
          <p:spPr>
            <a:xfrm>
              <a:off x="2662138" y="2776933"/>
              <a:ext cx="9654977" cy="1371997"/>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Capital flows: Increased investment and financial integration across borders.</a:t>
              </a:r>
            </a:p>
          </p:txBody>
        </p:sp>
        <p:grpSp>
          <p:nvGrpSpPr>
            <p:cNvPr id="22" name="Group 22"/>
            <p:cNvGrpSpPr/>
            <p:nvPr/>
          </p:nvGrpSpPr>
          <p:grpSpPr>
            <a:xfrm>
              <a:off x="865783" y="5818583"/>
              <a:ext cx="1396207" cy="50800"/>
              <a:chOff x="0" y="0"/>
              <a:chExt cx="1396207" cy="50800"/>
            </a:xfrm>
          </p:grpSpPr>
          <p:sp>
            <p:nvSpPr>
              <p:cNvPr id="23" name="Freeform 23"/>
              <p:cNvSpPr/>
              <p:nvPr/>
            </p:nvSpPr>
            <p:spPr>
              <a:xfrm>
                <a:off x="0" y="0"/>
                <a:ext cx="1396238" cy="50800"/>
              </a:xfrm>
              <a:custGeom>
                <a:avLst/>
                <a:gdLst/>
                <a:ahLst/>
                <a:cxnLst/>
                <a:rect l="l" t="t" r="r" b="b"/>
                <a:pathLst>
                  <a:path w="1396238" h="50800">
                    <a:moveTo>
                      <a:pt x="0" y="25400"/>
                    </a:moveTo>
                    <a:cubicBezTo>
                      <a:pt x="0" y="11430"/>
                      <a:pt x="11430" y="0"/>
                      <a:pt x="25400" y="0"/>
                    </a:cubicBezTo>
                    <a:lnTo>
                      <a:pt x="1370838" y="0"/>
                    </a:lnTo>
                    <a:cubicBezTo>
                      <a:pt x="1384808" y="0"/>
                      <a:pt x="1396238" y="11430"/>
                      <a:pt x="1396238" y="25400"/>
                    </a:cubicBezTo>
                    <a:cubicBezTo>
                      <a:pt x="1396238" y="39370"/>
                      <a:pt x="1384808" y="50800"/>
                      <a:pt x="1370838" y="50800"/>
                    </a:cubicBezTo>
                    <a:lnTo>
                      <a:pt x="25400" y="50800"/>
                    </a:lnTo>
                    <a:cubicBezTo>
                      <a:pt x="11430" y="50800"/>
                      <a:pt x="0" y="39370"/>
                      <a:pt x="0" y="25400"/>
                    </a:cubicBezTo>
                    <a:close/>
                  </a:path>
                </a:pathLst>
              </a:custGeom>
              <a:solidFill>
                <a:srgbClr val="DD785E"/>
              </a:solidFill>
            </p:spPr>
          </p:sp>
        </p:grpSp>
        <p:grpSp>
          <p:nvGrpSpPr>
            <p:cNvPr id="24" name="Group 24"/>
            <p:cNvGrpSpPr/>
            <p:nvPr/>
          </p:nvGrpSpPr>
          <p:grpSpPr>
            <a:xfrm>
              <a:off x="0" y="5376267"/>
              <a:ext cx="935633" cy="935633"/>
              <a:chOff x="0" y="0"/>
              <a:chExt cx="935633" cy="935633"/>
            </a:xfrm>
          </p:grpSpPr>
          <p:sp>
            <p:nvSpPr>
              <p:cNvPr id="25" name="Freeform 25"/>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sp>
          <p:sp>
            <p:nvSpPr>
              <p:cNvPr id="26" name="Freeform 26"/>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D785E"/>
              </a:solidFill>
            </p:spPr>
          </p:sp>
        </p:grpSp>
        <p:sp>
          <p:nvSpPr>
            <p:cNvPr id="27" name="TextBox 27"/>
            <p:cNvSpPr txBox="1"/>
            <p:nvPr/>
          </p:nvSpPr>
          <p:spPr>
            <a:xfrm>
              <a:off x="298847" y="5629077"/>
              <a:ext cx="337938" cy="604308"/>
            </a:xfrm>
            <a:prstGeom prst="rect">
              <a:avLst/>
            </a:prstGeom>
          </p:spPr>
          <p:txBody>
            <a:bodyPr lIns="0" tIns="0" rIns="0" bIns="0" rtlCol="0" anchor="t">
              <a:spAutoFit/>
            </a:bodyPr>
            <a:lstStyle/>
            <a:p>
              <a:pPr algn="ctr">
                <a:lnSpc>
                  <a:spcPts val="3312"/>
                </a:lnSpc>
              </a:pPr>
              <a:r>
                <a:rPr lang="en-US" sz="3312">
                  <a:solidFill>
                    <a:srgbClr val="FFFFFF"/>
                  </a:solidFill>
                  <a:latin typeface="Abril Fatface"/>
                  <a:ea typeface="Abril Fatface"/>
                  <a:cs typeface="Abril Fatface"/>
                  <a:sym typeface="Abril Fatface"/>
                </a:rPr>
                <a:t>3</a:t>
              </a:r>
            </a:p>
          </p:txBody>
        </p:sp>
        <p:sp>
          <p:nvSpPr>
            <p:cNvPr id="28" name="TextBox 28"/>
            <p:cNvSpPr txBox="1"/>
            <p:nvPr/>
          </p:nvSpPr>
          <p:spPr>
            <a:xfrm>
              <a:off x="2662138" y="5250258"/>
              <a:ext cx="9654977" cy="1371997"/>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Technology diffusion: Rapid spread of new technologies, like the internet, and communication networks.</a:t>
              </a:r>
            </a:p>
          </p:txBody>
        </p:sp>
        <p:grpSp>
          <p:nvGrpSpPr>
            <p:cNvPr id="29" name="Group 29"/>
            <p:cNvGrpSpPr/>
            <p:nvPr/>
          </p:nvGrpSpPr>
          <p:grpSpPr>
            <a:xfrm>
              <a:off x="865783" y="8291908"/>
              <a:ext cx="1396207" cy="50800"/>
              <a:chOff x="0" y="0"/>
              <a:chExt cx="1396207" cy="50800"/>
            </a:xfrm>
          </p:grpSpPr>
          <p:sp>
            <p:nvSpPr>
              <p:cNvPr id="30" name="Freeform 30"/>
              <p:cNvSpPr/>
              <p:nvPr/>
            </p:nvSpPr>
            <p:spPr>
              <a:xfrm>
                <a:off x="0" y="0"/>
                <a:ext cx="1396238" cy="50800"/>
              </a:xfrm>
              <a:custGeom>
                <a:avLst/>
                <a:gdLst/>
                <a:ahLst/>
                <a:cxnLst/>
                <a:rect l="l" t="t" r="r" b="b"/>
                <a:pathLst>
                  <a:path w="1396238" h="50800">
                    <a:moveTo>
                      <a:pt x="0" y="25400"/>
                    </a:moveTo>
                    <a:cubicBezTo>
                      <a:pt x="0" y="11430"/>
                      <a:pt x="11430" y="0"/>
                      <a:pt x="25400" y="0"/>
                    </a:cubicBezTo>
                    <a:lnTo>
                      <a:pt x="1370838" y="0"/>
                    </a:lnTo>
                    <a:cubicBezTo>
                      <a:pt x="1384808" y="0"/>
                      <a:pt x="1396238" y="11430"/>
                      <a:pt x="1396238" y="25400"/>
                    </a:cubicBezTo>
                    <a:cubicBezTo>
                      <a:pt x="1396238" y="39370"/>
                      <a:pt x="1384808" y="50800"/>
                      <a:pt x="1370838" y="50800"/>
                    </a:cubicBezTo>
                    <a:lnTo>
                      <a:pt x="25400" y="50800"/>
                    </a:lnTo>
                    <a:cubicBezTo>
                      <a:pt x="11430" y="50800"/>
                      <a:pt x="0" y="39370"/>
                      <a:pt x="0" y="25400"/>
                    </a:cubicBezTo>
                    <a:close/>
                  </a:path>
                </a:pathLst>
              </a:custGeom>
              <a:solidFill>
                <a:srgbClr val="48A8E2"/>
              </a:solidFill>
            </p:spPr>
          </p:sp>
        </p:grpSp>
        <p:grpSp>
          <p:nvGrpSpPr>
            <p:cNvPr id="31" name="Group 31"/>
            <p:cNvGrpSpPr/>
            <p:nvPr/>
          </p:nvGrpSpPr>
          <p:grpSpPr>
            <a:xfrm>
              <a:off x="0" y="7849592"/>
              <a:ext cx="935633" cy="935633"/>
              <a:chOff x="0" y="0"/>
              <a:chExt cx="935633" cy="935633"/>
            </a:xfrm>
          </p:grpSpPr>
          <p:sp>
            <p:nvSpPr>
              <p:cNvPr id="32" name="Freeform 32"/>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sp>
          <p:sp>
            <p:nvSpPr>
              <p:cNvPr id="33" name="Freeform 33"/>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48A8E2"/>
              </a:solidFill>
            </p:spPr>
          </p:sp>
        </p:grpSp>
        <p:sp>
          <p:nvSpPr>
            <p:cNvPr id="34" name="TextBox 34"/>
            <p:cNvSpPr txBox="1"/>
            <p:nvPr/>
          </p:nvSpPr>
          <p:spPr>
            <a:xfrm>
              <a:off x="298847" y="8102402"/>
              <a:ext cx="337938" cy="604308"/>
            </a:xfrm>
            <a:prstGeom prst="rect">
              <a:avLst/>
            </a:prstGeom>
          </p:spPr>
          <p:txBody>
            <a:bodyPr lIns="0" tIns="0" rIns="0" bIns="0" rtlCol="0" anchor="t">
              <a:spAutoFit/>
            </a:bodyPr>
            <a:lstStyle/>
            <a:p>
              <a:pPr algn="ctr">
                <a:lnSpc>
                  <a:spcPts val="3312"/>
                </a:lnSpc>
              </a:pPr>
              <a:r>
                <a:rPr lang="en-US" sz="3312">
                  <a:solidFill>
                    <a:srgbClr val="FFFFFF"/>
                  </a:solidFill>
                  <a:latin typeface="Abril Fatface"/>
                  <a:ea typeface="Abril Fatface"/>
                  <a:cs typeface="Abril Fatface"/>
                  <a:sym typeface="Abril Fatface"/>
                </a:rPr>
                <a:t>4</a:t>
              </a:r>
            </a:p>
          </p:txBody>
        </p:sp>
        <p:sp>
          <p:nvSpPr>
            <p:cNvPr id="35" name="TextBox 35"/>
            <p:cNvSpPr txBox="1"/>
            <p:nvPr/>
          </p:nvSpPr>
          <p:spPr>
            <a:xfrm>
              <a:off x="2662138" y="7723583"/>
              <a:ext cx="9654977" cy="1371997"/>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Cultural exchange: Growing interconnectedness of cultures through media, tourism, and migration.</a:t>
              </a:r>
            </a:p>
          </p:txBody>
        </p:sp>
      </p:grpSp>
    </p:spTree>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8737104" y="758611"/>
            <a:ext cx="7372648" cy="1717675"/>
          </a:xfrm>
          <a:prstGeom prst="rect">
            <a:avLst/>
          </a:prstGeom>
        </p:spPr>
        <p:txBody>
          <a:bodyPr lIns="0" tIns="0" rIns="0" bIns="0" rtlCol="0" anchor="t">
            <a:spAutoFit/>
          </a:bodyPr>
          <a:lstStyle/>
          <a:p>
            <a:pPr algn="ctr">
              <a:lnSpc>
                <a:spcPts val="6875"/>
              </a:lnSpc>
            </a:pPr>
            <a:r>
              <a:rPr lang="en-US" sz="5500">
                <a:solidFill>
                  <a:srgbClr val="FFFFFF"/>
                </a:solidFill>
                <a:latin typeface="Abril Fatface"/>
                <a:ea typeface="Abril Fatface"/>
                <a:cs typeface="Abril Fatface"/>
                <a:sym typeface="Abril Fatface"/>
              </a:rPr>
              <a:t>Political Consequences</a:t>
            </a:r>
          </a:p>
        </p:txBody>
      </p:sp>
      <p:grpSp>
        <p:nvGrpSpPr>
          <p:cNvPr id="7" name="Group 7"/>
          <p:cNvGrpSpPr/>
          <p:nvPr/>
        </p:nvGrpSpPr>
        <p:grpSpPr>
          <a:xfrm>
            <a:off x="7890868" y="2908846"/>
            <a:ext cx="701725" cy="701725"/>
            <a:chOff x="0" y="0"/>
            <a:chExt cx="935633" cy="935633"/>
          </a:xfrm>
        </p:grpSpPr>
        <p:sp>
          <p:nvSpPr>
            <p:cNvPr id="8" name="Freeform 8"/>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sp>
        <p:sp>
          <p:nvSpPr>
            <p:cNvPr id="9" name="Freeform 9"/>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F2B42D"/>
            </a:solidFill>
          </p:spPr>
        </p:sp>
      </p:grpSp>
      <p:sp>
        <p:nvSpPr>
          <p:cNvPr id="10" name="TextBox 10"/>
          <p:cNvSpPr txBox="1"/>
          <p:nvPr/>
        </p:nvSpPr>
        <p:spPr>
          <a:xfrm>
            <a:off x="8115002" y="3115121"/>
            <a:ext cx="253454" cy="436563"/>
          </a:xfrm>
          <a:prstGeom prst="rect">
            <a:avLst/>
          </a:prstGeom>
        </p:spPr>
        <p:txBody>
          <a:bodyPr lIns="0" tIns="0" rIns="0" bIns="0" rtlCol="0" anchor="t">
            <a:spAutoFit/>
          </a:bodyPr>
          <a:lstStyle/>
          <a:p>
            <a:pPr algn="ctr">
              <a:lnSpc>
                <a:spcPts val="3312"/>
              </a:lnSpc>
            </a:pPr>
            <a:r>
              <a:rPr lang="en-US" sz="3312">
                <a:solidFill>
                  <a:srgbClr val="FFFFFF"/>
                </a:solidFill>
                <a:latin typeface="Abril Fatface"/>
                <a:ea typeface="Abril Fatface"/>
                <a:cs typeface="Abril Fatface"/>
                <a:sym typeface="Abril Fatface"/>
              </a:rPr>
              <a:t>1</a:t>
            </a:r>
          </a:p>
        </p:txBody>
      </p:sp>
      <p:sp>
        <p:nvSpPr>
          <p:cNvPr id="11" name="TextBox 11"/>
          <p:cNvSpPr txBox="1"/>
          <p:nvPr/>
        </p:nvSpPr>
        <p:spPr>
          <a:xfrm>
            <a:off x="8877449" y="2913609"/>
            <a:ext cx="3545979" cy="127793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Increased influence of international organizations.</a:t>
            </a:r>
          </a:p>
        </p:txBody>
      </p:sp>
      <p:sp>
        <p:nvSpPr>
          <p:cNvPr id="12" name="TextBox 12"/>
          <p:cNvSpPr txBox="1"/>
          <p:nvPr/>
        </p:nvSpPr>
        <p:spPr>
          <a:xfrm>
            <a:off x="8877449" y="4327177"/>
            <a:ext cx="3545979" cy="248915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Globalisation has led to a greater role for institutions like the WTO and IMF in shaping India's economic policies.</a:t>
            </a:r>
          </a:p>
        </p:txBody>
      </p:sp>
      <p:grpSp>
        <p:nvGrpSpPr>
          <p:cNvPr id="13" name="Group 13"/>
          <p:cNvGrpSpPr/>
          <p:nvPr/>
        </p:nvGrpSpPr>
        <p:grpSpPr>
          <a:xfrm>
            <a:off x="12708285" y="2908846"/>
            <a:ext cx="701725" cy="701725"/>
            <a:chOff x="0" y="0"/>
            <a:chExt cx="935633" cy="935633"/>
          </a:xfrm>
        </p:grpSpPr>
        <p:sp>
          <p:nvSpPr>
            <p:cNvPr id="14" name="Freeform 14"/>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sp>
        <p:sp>
          <p:nvSpPr>
            <p:cNvPr id="15" name="Freeform 15"/>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7425E"/>
            </a:solidFill>
          </p:spPr>
        </p:sp>
      </p:grpSp>
      <p:sp>
        <p:nvSpPr>
          <p:cNvPr id="16" name="TextBox 16"/>
          <p:cNvSpPr txBox="1"/>
          <p:nvPr/>
        </p:nvSpPr>
        <p:spPr>
          <a:xfrm>
            <a:off x="12932420" y="3115121"/>
            <a:ext cx="253454" cy="436563"/>
          </a:xfrm>
          <a:prstGeom prst="rect">
            <a:avLst/>
          </a:prstGeom>
        </p:spPr>
        <p:txBody>
          <a:bodyPr lIns="0" tIns="0" rIns="0" bIns="0" rtlCol="0" anchor="t">
            <a:spAutoFit/>
          </a:bodyPr>
          <a:lstStyle/>
          <a:p>
            <a:pPr algn="ctr">
              <a:lnSpc>
                <a:spcPts val="3312"/>
              </a:lnSpc>
            </a:pPr>
            <a:r>
              <a:rPr lang="en-US" sz="3312">
                <a:solidFill>
                  <a:srgbClr val="FFFFFF"/>
                </a:solidFill>
                <a:latin typeface="Abril Fatface"/>
                <a:ea typeface="Abril Fatface"/>
                <a:cs typeface="Abril Fatface"/>
                <a:sym typeface="Abril Fatface"/>
              </a:rPr>
              <a:t>2</a:t>
            </a:r>
          </a:p>
        </p:txBody>
      </p:sp>
      <p:sp>
        <p:nvSpPr>
          <p:cNvPr id="17" name="TextBox 17"/>
          <p:cNvSpPr txBox="1"/>
          <p:nvPr/>
        </p:nvSpPr>
        <p:spPr>
          <a:xfrm>
            <a:off x="13694866" y="2913609"/>
            <a:ext cx="3545979" cy="127793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Growing interdependence and diplomacy.</a:t>
            </a:r>
          </a:p>
        </p:txBody>
      </p:sp>
      <p:sp>
        <p:nvSpPr>
          <p:cNvPr id="18" name="TextBox 18"/>
          <p:cNvSpPr txBox="1"/>
          <p:nvPr/>
        </p:nvSpPr>
        <p:spPr>
          <a:xfrm>
            <a:off x="13694866" y="4327177"/>
            <a:ext cx="3545979" cy="248915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India has fostered closer diplomatic relationships with other countries as it engages in global trade and partnerships.</a:t>
            </a:r>
          </a:p>
        </p:txBody>
      </p:sp>
      <p:grpSp>
        <p:nvGrpSpPr>
          <p:cNvPr id="19" name="Group 19"/>
          <p:cNvGrpSpPr/>
          <p:nvPr/>
        </p:nvGrpSpPr>
        <p:grpSpPr>
          <a:xfrm>
            <a:off x="7890868" y="7437685"/>
            <a:ext cx="701725" cy="701725"/>
            <a:chOff x="0" y="0"/>
            <a:chExt cx="935633" cy="935633"/>
          </a:xfrm>
        </p:grpSpPr>
        <p:sp>
          <p:nvSpPr>
            <p:cNvPr id="20" name="Freeform 20"/>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sp>
        <p:sp>
          <p:nvSpPr>
            <p:cNvPr id="21" name="Freeform 21"/>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D785E"/>
            </a:solidFill>
          </p:spPr>
        </p:sp>
      </p:grpSp>
      <p:sp>
        <p:nvSpPr>
          <p:cNvPr id="22" name="TextBox 22"/>
          <p:cNvSpPr txBox="1"/>
          <p:nvPr/>
        </p:nvSpPr>
        <p:spPr>
          <a:xfrm>
            <a:off x="8115002" y="7643961"/>
            <a:ext cx="253454" cy="436563"/>
          </a:xfrm>
          <a:prstGeom prst="rect">
            <a:avLst/>
          </a:prstGeom>
        </p:spPr>
        <p:txBody>
          <a:bodyPr lIns="0" tIns="0" rIns="0" bIns="0" rtlCol="0" anchor="t">
            <a:spAutoFit/>
          </a:bodyPr>
          <a:lstStyle/>
          <a:p>
            <a:pPr algn="ctr">
              <a:lnSpc>
                <a:spcPts val="3312"/>
              </a:lnSpc>
            </a:pPr>
            <a:r>
              <a:rPr lang="en-US" sz="3312">
                <a:solidFill>
                  <a:srgbClr val="FFFFFF"/>
                </a:solidFill>
                <a:latin typeface="Abril Fatface"/>
                <a:ea typeface="Abril Fatface"/>
                <a:cs typeface="Abril Fatface"/>
                <a:sym typeface="Abril Fatface"/>
              </a:rPr>
              <a:t>3</a:t>
            </a:r>
          </a:p>
        </p:txBody>
      </p:sp>
      <p:sp>
        <p:nvSpPr>
          <p:cNvPr id="23" name="TextBox 23"/>
          <p:cNvSpPr txBox="1"/>
          <p:nvPr/>
        </p:nvSpPr>
        <p:spPr>
          <a:xfrm>
            <a:off x="8877449" y="7442447"/>
            <a:ext cx="6239768"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Debates on sovereignty and autonomy.</a:t>
            </a:r>
          </a:p>
        </p:txBody>
      </p:sp>
      <p:sp>
        <p:nvSpPr>
          <p:cNvPr id="24" name="TextBox 24"/>
          <p:cNvSpPr txBox="1"/>
          <p:nvPr/>
        </p:nvSpPr>
        <p:spPr>
          <a:xfrm>
            <a:off x="8877449" y="7976146"/>
            <a:ext cx="8363396" cy="105281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Globalisation has sparked debates on how to balance national interests with the need for international cooperation.</a:t>
            </a:r>
          </a:p>
        </p:txBody>
      </p:sp>
    </p:spTree>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7491587" cy="10290125"/>
          </a:xfrm>
          <a:custGeom>
            <a:avLst/>
            <a:gdLst/>
            <a:ahLst/>
            <a:cxnLst/>
            <a:rect l="l" t="t" r="r" b="b"/>
            <a:pathLst>
              <a:path w="7491587" h="10290125">
                <a:moveTo>
                  <a:pt x="0" y="0"/>
                </a:moveTo>
                <a:lnTo>
                  <a:pt x="7491587" y="0"/>
                </a:lnTo>
                <a:lnTo>
                  <a:pt x="7491587" y="10290125"/>
                </a:lnTo>
                <a:lnTo>
                  <a:pt x="0" y="10290125"/>
                </a:lnTo>
                <a:lnTo>
                  <a:pt x="0" y="0"/>
                </a:lnTo>
                <a:close/>
              </a:path>
            </a:pathLst>
          </a:custGeom>
          <a:blipFill>
            <a:blip r:embed="rId3">
              <a:alphaModFix amt="94000"/>
            </a:blip>
            <a:stretch>
              <a:fillRect l="-15" t="-4795" r="-337" b="-4795"/>
            </a:stretch>
          </a:blipFill>
        </p:spPr>
      </p:sp>
      <p:sp>
        <p:nvSpPr>
          <p:cNvPr id="6" name="TextBox 6"/>
          <p:cNvSpPr txBox="1"/>
          <p:nvPr/>
        </p:nvSpPr>
        <p:spPr>
          <a:xfrm>
            <a:off x="8308330" y="990600"/>
            <a:ext cx="8579749" cy="847725"/>
          </a:xfrm>
          <a:prstGeom prst="rect">
            <a:avLst/>
          </a:prstGeom>
        </p:spPr>
        <p:txBody>
          <a:bodyPr lIns="0" tIns="0" rIns="0" bIns="0" rtlCol="0" anchor="t">
            <a:spAutoFit/>
          </a:bodyPr>
          <a:lstStyle/>
          <a:p>
            <a:pPr algn="ctr">
              <a:lnSpc>
                <a:spcPts val="6749"/>
              </a:lnSpc>
            </a:pPr>
            <a:r>
              <a:rPr lang="en-US" sz="5374">
                <a:solidFill>
                  <a:srgbClr val="FFFFFF"/>
                </a:solidFill>
                <a:latin typeface="Abril Fatface"/>
                <a:ea typeface="Abril Fatface"/>
                <a:cs typeface="Abril Fatface"/>
                <a:sym typeface="Abril Fatface"/>
              </a:rPr>
              <a:t>Economic Consequences</a:t>
            </a:r>
          </a:p>
        </p:txBody>
      </p:sp>
      <p:grpSp>
        <p:nvGrpSpPr>
          <p:cNvPr id="7" name="Group 7"/>
          <p:cNvGrpSpPr/>
          <p:nvPr/>
        </p:nvGrpSpPr>
        <p:grpSpPr>
          <a:xfrm>
            <a:off x="7899959" y="2154362"/>
            <a:ext cx="4475410" cy="3491359"/>
            <a:chOff x="0" y="0"/>
            <a:chExt cx="5967213" cy="4655145"/>
          </a:xfrm>
        </p:grpSpPr>
        <p:sp>
          <p:nvSpPr>
            <p:cNvPr id="8" name="Freeform 8" descr="preencoded.png"/>
            <p:cNvSpPr/>
            <p:nvPr/>
          </p:nvSpPr>
          <p:spPr>
            <a:xfrm>
              <a:off x="0" y="0"/>
              <a:ext cx="972145" cy="972145"/>
            </a:xfrm>
            <a:custGeom>
              <a:avLst/>
              <a:gdLst/>
              <a:ahLst/>
              <a:cxnLst/>
              <a:rect l="l" t="t" r="r" b="b"/>
              <a:pathLst>
                <a:path w="972145" h="972145">
                  <a:moveTo>
                    <a:pt x="0" y="0"/>
                  </a:moveTo>
                  <a:lnTo>
                    <a:pt x="972145" y="0"/>
                  </a:lnTo>
                  <a:lnTo>
                    <a:pt x="972145" y="972145"/>
                  </a:lnTo>
                  <a:lnTo>
                    <a:pt x="0" y="972145"/>
                  </a:lnTo>
                  <a:lnTo>
                    <a:pt x="0" y="0"/>
                  </a:lnTo>
                  <a:close/>
                </a:path>
              </a:pathLst>
            </a:custGeom>
            <a:blipFill>
              <a:blip r:embed="rId4"/>
              <a:stretch>
                <a:fillRect/>
              </a:stretch>
            </a:blipFill>
          </p:spPr>
        </p:sp>
        <p:sp>
          <p:nvSpPr>
            <p:cNvPr id="9" name="TextBox 9"/>
            <p:cNvSpPr txBox="1"/>
            <p:nvPr/>
          </p:nvSpPr>
          <p:spPr>
            <a:xfrm>
              <a:off x="0" y="1341833"/>
              <a:ext cx="4574977" cy="552450"/>
            </a:xfrm>
            <a:prstGeom prst="rect">
              <a:avLst/>
            </a:prstGeom>
          </p:spPr>
          <p:txBody>
            <a:bodyPr lIns="0" tIns="0" rIns="0" bIns="0" rtlCol="0" anchor="t">
              <a:spAutoFit/>
            </a:bodyPr>
            <a:lstStyle/>
            <a:p>
              <a:pPr algn="l">
                <a:lnSpc>
                  <a:spcPts val="3374"/>
                </a:lnSpc>
              </a:pPr>
              <a:r>
                <a:rPr lang="en-US" sz="2687">
                  <a:solidFill>
                    <a:srgbClr val="FFFFFF"/>
                  </a:solidFill>
                  <a:latin typeface="Abril Fatface"/>
                  <a:ea typeface="Abril Fatface"/>
                  <a:cs typeface="Abril Fatface"/>
                  <a:sym typeface="Abril Fatface"/>
                </a:rPr>
                <a:t>Economic Growth</a:t>
              </a:r>
            </a:p>
          </p:txBody>
        </p:sp>
        <p:sp>
          <p:nvSpPr>
            <p:cNvPr id="10" name="TextBox 10"/>
            <p:cNvSpPr txBox="1"/>
            <p:nvPr/>
          </p:nvSpPr>
          <p:spPr>
            <a:xfrm>
              <a:off x="0" y="2070695"/>
              <a:ext cx="5967213" cy="2584450"/>
            </a:xfrm>
            <a:prstGeom prst="rect">
              <a:avLst/>
            </a:prstGeom>
          </p:spPr>
          <p:txBody>
            <a:bodyPr lIns="0" tIns="0" rIns="0" bIns="0" rtlCol="0" anchor="t">
              <a:spAutoFit/>
            </a:bodyPr>
            <a:lstStyle/>
            <a:p>
              <a:pPr algn="l">
                <a:lnSpc>
                  <a:spcPts val="3624"/>
                </a:lnSpc>
              </a:pPr>
              <a:r>
                <a:rPr lang="en-US" sz="2249">
                  <a:solidFill>
                    <a:srgbClr val="FFFFFF"/>
                  </a:solidFill>
                  <a:latin typeface="PT Sans"/>
                  <a:ea typeface="PT Sans"/>
                  <a:cs typeface="PT Sans"/>
                  <a:sym typeface="PT Sans"/>
                </a:rPr>
                <a:t>Globalisation has led to substantial economic growth in India, particularly in sectors like IT and outsourcing.</a:t>
              </a:r>
            </a:p>
          </p:txBody>
        </p:sp>
      </p:grpSp>
      <p:grpSp>
        <p:nvGrpSpPr>
          <p:cNvPr id="11" name="Group 11"/>
          <p:cNvGrpSpPr/>
          <p:nvPr/>
        </p:nvGrpSpPr>
        <p:grpSpPr>
          <a:xfrm>
            <a:off x="12783740" y="5645721"/>
            <a:ext cx="4475560" cy="3612579"/>
            <a:chOff x="0" y="0"/>
            <a:chExt cx="5967413" cy="4816772"/>
          </a:xfrm>
        </p:grpSpPr>
        <p:sp>
          <p:nvSpPr>
            <p:cNvPr id="12" name="Freeform 12" descr="preencoded.png"/>
            <p:cNvSpPr/>
            <p:nvPr/>
          </p:nvSpPr>
          <p:spPr>
            <a:xfrm>
              <a:off x="0" y="0"/>
              <a:ext cx="972145" cy="972145"/>
            </a:xfrm>
            <a:custGeom>
              <a:avLst/>
              <a:gdLst/>
              <a:ahLst/>
              <a:cxnLst/>
              <a:rect l="l" t="t" r="r" b="b"/>
              <a:pathLst>
                <a:path w="972145" h="972145">
                  <a:moveTo>
                    <a:pt x="0" y="0"/>
                  </a:moveTo>
                  <a:lnTo>
                    <a:pt x="972145" y="0"/>
                  </a:lnTo>
                  <a:lnTo>
                    <a:pt x="972145" y="972145"/>
                  </a:lnTo>
                  <a:lnTo>
                    <a:pt x="0" y="972145"/>
                  </a:lnTo>
                  <a:lnTo>
                    <a:pt x="0" y="0"/>
                  </a:lnTo>
                  <a:close/>
                </a:path>
              </a:pathLst>
            </a:custGeom>
            <a:blipFill>
              <a:blip r:embed="rId5"/>
              <a:stretch>
                <a:fillRect/>
              </a:stretch>
            </a:blipFill>
          </p:spPr>
        </p:sp>
        <p:sp>
          <p:nvSpPr>
            <p:cNvPr id="13" name="TextBox 13"/>
            <p:cNvSpPr txBox="1"/>
            <p:nvPr/>
          </p:nvSpPr>
          <p:spPr>
            <a:xfrm>
              <a:off x="0" y="1062433"/>
              <a:ext cx="5374085" cy="1111250"/>
            </a:xfrm>
            <a:prstGeom prst="rect">
              <a:avLst/>
            </a:prstGeom>
          </p:spPr>
          <p:txBody>
            <a:bodyPr lIns="0" tIns="0" rIns="0" bIns="0" rtlCol="0" anchor="t">
              <a:spAutoFit/>
            </a:bodyPr>
            <a:lstStyle/>
            <a:p>
              <a:pPr algn="l">
                <a:lnSpc>
                  <a:spcPts val="3374"/>
                </a:lnSpc>
              </a:pPr>
              <a:r>
                <a:rPr lang="en-US" sz="2687">
                  <a:solidFill>
                    <a:srgbClr val="FFFFFF"/>
                  </a:solidFill>
                  <a:latin typeface="Abril Fatface"/>
                  <a:ea typeface="Abril Fatface"/>
                  <a:cs typeface="Abril Fatface"/>
                  <a:sym typeface="Abril Fatface"/>
                </a:rPr>
                <a:t>Foreign Direct Investment</a:t>
              </a:r>
            </a:p>
          </p:txBody>
        </p:sp>
        <p:sp>
          <p:nvSpPr>
            <p:cNvPr id="14" name="TextBox 14"/>
            <p:cNvSpPr txBox="1"/>
            <p:nvPr/>
          </p:nvSpPr>
          <p:spPr>
            <a:xfrm>
              <a:off x="0" y="2232322"/>
              <a:ext cx="5967413" cy="2584450"/>
            </a:xfrm>
            <a:prstGeom prst="rect">
              <a:avLst/>
            </a:prstGeom>
          </p:spPr>
          <p:txBody>
            <a:bodyPr lIns="0" tIns="0" rIns="0" bIns="0" rtlCol="0" anchor="t">
              <a:spAutoFit/>
            </a:bodyPr>
            <a:lstStyle/>
            <a:p>
              <a:pPr algn="l">
                <a:lnSpc>
                  <a:spcPts val="3624"/>
                </a:lnSpc>
              </a:pPr>
              <a:r>
                <a:rPr lang="en-US" sz="2249">
                  <a:solidFill>
                    <a:srgbClr val="FFFFFF"/>
                  </a:solidFill>
                  <a:latin typeface="PT Sans"/>
                  <a:ea typeface="PT Sans"/>
                  <a:cs typeface="PT Sans"/>
                  <a:sym typeface="PT Sans"/>
                </a:rPr>
                <a:t>India has attracted substantial foreign direct investment, bolstering its infrastructure and industrial development.</a:t>
              </a:r>
            </a:p>
          </p:txBody>
        </p:sp>
      </p:grpSp>
      <p:grpSp>
        <p:nvGrpSpPr>
          <p:cNvPr id="15" name="Group 15"/>
          <p:cNvGrpSpPr/>
          <p:nvPr/>
        </p:nvGrpSpPr>
        <p:grpSpPr>
          <a:xfrm>
            <a:off x="7899959" y="5818286"/>
            <a:ext cx="4475410" cy="3440014"/>
            <a:chOff x="0" y="0"/>
            <a:chExt cx="5967213" cy="4586685"/>
          </a:xfrm>
        </p:grpSpPr>
        <p:sp>
          <p:nvSpPr>
            <p:cNvPr id="16" name="Freeform 16" descr="preencoded.png"/>
            <p:cNvSpPr/>
            <p:nvPr/>
          </p:nvSpPr>
          <p:spPr>
            <a:xfrm>
              <a:off x="0" y="0"/>
              <a:ext cx="972145" cy="972145"/>
            </a:xfrm>
            <a:custGeom>
              <a:avLst/>
              <a:gdLst/>
              <a:ahLst/>
              <a:cxnLst/>
              <a:rect l="l" t="t" r="r" b="b"/>
              <a:pathLst>
                <a:path w="972145" h="972145">
                  <a:moveTo>
                    <a:pt x="0" y="0"/>
                  </a:moveTo>
                  <a:lnTo>
                    <a:pt x="972145" y="0"/>
                  </a:lnTo>
                  <a:lnTo>
                    <a:pt x="972145" y="972145"/>
                  </a:lnTo>
                  <a:lnTo>
                    <a:pt x="0" y="972145"/>
                  </a:lnTo>
                  <a:lnTo>
                    <a:pt x="0" y="0"/>
                  </a:lnTo>
                  <a:close/>
                </a:path>
              </a:pathLst>
            </a:custGeom>
            <a:blipFill>
              <a:blip r:embed="rId6"/>
              <a:stretch>
                <a:fillRect/>
              </a:stretch>
            </a:blipFill>
          </p:spPr>
        </p:sp>
        <p:sp>
          <p:nvSpPr>
            <p:cNvPr id="17" name="TextBox 17"/>
            <p:cNvSpPr txBox="1"/>
            <p:nvPr/>
          </p:nvSpPr>
          <p:spPr>
            <a:xfrm>
              <a:off x="0" y="1341835"/>
              <a:ext cx="5646142" cy="1111250"/>
            </a:xfrm>
            <a:prstGeom prst="rect">
              <a:avLst/>
            </a:prstGeom>
          </p:spPr>
          <p:txBody>
            <a:bodyPr lIns="0" tIns="0" rIns="0" bIns="0" rtlCol="0" anchor="t">
              <a:spAutoFit/>
            </a:bodyPr>
            <a:lstStyle/>
            <a:p>
              <a:pPr algn="l">
                <a:lnSpc>
                  <a:spcPts val="3374"/>
                </a:lnSpc>
              </a:pPr>
              <a:r>
                <a:rPr lang="en-US" sz="2687">
                  <a:solidFill>
                    <a:srgbClr val="FFFFFF"/>
                  </a:solidFill>
                  <a:latin typeface="Abril Fatface"/>
                  <a:ea typeface="Abril Fatface"/>
                  <a:cs typeface="Abril Fatface"/>
                  <a:sym typeface="Abril Fatface"/>
                </a:rPr>
                <a:t>Employment Opportunities</a:t>
              </a:r>
            </a:p>
          </p:txBody>
        </p:sp>
        <p:sp>
          <p:nvSpPr>
            <p:cNvPr id="18" name="TextBox 18"/>
            <p:cNvSpPr txBox="1"/>
            <p:nvPr/>
          </p:nvSpPr>
          <p:spPr>
            <a:xfrm>
              <a:off x="0" y="2624535"/>
              <a:ext cx="5967213" cy="1962150"/>
            </a:xfrm>
            <a:prstGeom prst="rect">
              <a:avLst/>
            </a:prstGeom>
          </p:spPr>
          <p:txBody>
            <a:bodyPr lIns="0" tIns="0" rIns="0" bIns="0" rtlCol="0" anchor="t">
              <a:spAutoFit/>
            </a:bodyPr>
            <a:lstStyle/>
            <a:p>
              <a:pPr algn="l">
                <a:lnSpc>
                  <a:spcPts val="3624"/>
                </a:lnSpc>
              </a:pPr>
              <a:r>
                <a:rPr lang="en-US" sz="2249">
                  <a:solidFill>
                    <a:srgbClr val="FFFFFF"/>
                  </a:solidFill>
                  <a:latin typeface="PT Sans"/>
                  <a:ea typeface="PT Sans"/>
                  <a:cs typeface="PT Sans"/>
                  <a:sym typeface="PT Sans"/>
                </a:rPr>
                <a:t>Globalisation has created new employment opportunities, especially in service sectors.</a:t>
              </a:r>
            </a:p>
          </p:txBody>
        </p:sp>
      </p:grpSp>
      <p:grpSp>
        <p:nvGrpSpPr>
          <p:cNvPr id="19" name="Group 19"/>
          <p:cNvGrpSpPr/>
          <p:nvPr/>
        </p:nvGrpSpPr>
        <p:grpSpPr>
          <a:xfrm>
            <a:off x="12783740" y="2154362"/>
            <a:ext cx="4475560" cy="3024635"/>
            <a:chOff x="0" y="0"/>
            <a:chExt cx="5967413" cy="4032847"/>
          </a:xfrm>
        </p:grpSpPr>
        <p:sp>
          <p:nvSpPr>
            <p:cNvPr id="20" name="Freeform 20" descr="preencoded.png"/>
            <p:cNvSpPr/>
            <p:nvPr/>
          </p:nvSpPr>
          <p:spPr>
            <a:xfrm>
              <a:off x="0" y="0"/>
              <a:ext cx="972145" cy="972145"/>
            </a:xfrm>
            <a:custGeom>
              <a:avLst/>
              <a:gdLst/>
              <a:ahLst/>
              <a:cxnLst/>
              <a:rect l="l" t="t" r="r" b="b"/>
              <a:pathLst>
                <a:path w="972145" h="972145">
                  <a:moveTo>
                    <a:pt x="0" y="0"/>
                  </a:moveTo>
                  <a:lnTo>
                    <a:pt x="972145" y="0"/>
                  </a:lnTo>
                  <a:lnTo>
                    <a:pt x="972145" y="972145"/>
                  </a:lnTo>
                  <a:lnTo>
                    <a:pt x="0" y="972145"/>
                  </a:lnTo>
                  <a:lnTo>
                    <a:pt x="0" y="0"/>
                  </a:lnTo>
                  <a:close/>
                </a:path>
              </a:pathLst>
            </a:custGeom>
            <a:blipFill>
              <a:blip r:embed="rId7"/>
              <a:stretch>
                <a:fillRect/>
              </a:stretch>
            </a:blipFill>
          </p:spPr>
        </p:sp>
        <p:sp>
          <p:nvSpPr>
            <p:cNvPr id="21" name="TextBox 21"/>
            <p:cNvSpPr txBox="1"/>
            <p:nvPr/>
          </p:nvSpPr>
          <p:spPr>
            <a:xfrm>
              <a:off x="0" y="1341835"/>
              <a:ext cx="4574977" cy="552450"/>
            </a:xfrm>
            <a:prstGeom prst="rect">
              <a:avLst/>
            </a:prstGeom>
          </p:spPr>
          <p:txBody>
            <a:bodyPr lIns="0" tIns="0" rIns="0" bIns="0" rtlCol="0" anchor="t">
              <a:spAutoFit/>
            </a:bodyPr>
            <a:lstStyle/>
            <a:p>
              <a:pPr algn="l">
                <a:lnSpc>
                  <a:spcPts val="3374"/>
                </a:lnSpc>
              </a:pPr>
              <a:r>
                <a:rPr lang="en-US" sz="2687">
                  <a:solidFill>
                    <a:srgbClr val="FFFFFF"/>
                  </a:solidFill>
                  <a:latin typeface="Abril Fatface"/>
                  <a:ea typeface="Abril Fatface"/>
                  <a:cs typeface="Abril Fatface"/>
                  <a:sym typeface="Abril Fatface"/>
                </a:rPr>
                <a:t>Trade Expansion</a:t>
              </a:r>
            </a:p>
          </p:txBody>
        </p:sp>
        <p:sp>
          <p:nvSpPr>
            <p:cNvPr id="22" name="TextBox 22"/>
            <p:cNvSpPr txBox="1"/>
            <p:nvPr/>
          </p:nvSpPr>
          <p:spPr>
            <a:xfrm>
              <a:off x="0" y="2070697"/>
              <a:ext cx="5967413" cy="1962150"/>
            </a:xfrm>
            <a:prstGeom prst="rect">
              <a:avLst/>
            </a:prstGeom>
          </p:spPr>
          <p:txBody>
            <a:bodyPr lIns="0" tIns="0" rIns="0" bIns="0" rtlCol="0" anchor="t">
              <a:spAutoFit/>
            </a:bodyPr>
            <a:lstStyle/>
            <a:p>
              <a:pPr algn="l">
                <a:lnSpc>
                  <a:spcPts val="3624"/>
                </a:lnSpc>
              </a:pPr>
              <a:r>
                <a:rPr lang="en-US" sz="2249">
                  <a:solidFill>
                    <a:srgbClr val="FFFFFF"/>
                  </a:solidFill>
                  <a:latin typeface="PT Sans"/>
                  <a:ea typeface="PT Sans"/>
                  <a:cs typeface="PT Sans"/>
                  <a:sym typeface="PT Sans"/>
                </a:rPr>
                <a:t>India's trade with other countries has expanded significantly, with increased exports and imports.</a:t>
              </a:r>
            </a:p>
          </p:txBody>
        </p:sp>
      </p:grpSp>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84523"/>
            <a:ext cx="18288000" cy="10653873"/>
          </a:xfrm>
          <a:custGeom>
            <a:avLst/>
            <a:gdLst/>
            <a:ahLst/>
            <a:cxnLst/>
            <a:rect l="l" t="t" r="r" b="b"/>
            <a:pathLst>
              <a:path w="18288000" h="10653873">
                <a:moveTo>
                  <a:pt x="0" y="0"/>
                </a:moveTo>
                <a:lnTo>
                  <a:pt x="18288000" y="0"/>
                </a:lnTo>
                <a:lnTo>
                  <a:pt x="18288000" y="10653873"/>
                </a:lnTo>
                <a:lnTo>
                  <a:pt x="0" y="10653873"/>
                </a:lnTo>
                <a:lnTo>
                  <a:pt x="0" y="0"/>
                </a:lnTo>
                <a:close/>
              </a:path>
            </a:pathLst>
          </a:custGeom>
          <a:blipFill>
            <a:blip r:embed="rId2">
              <a:alphaModFix amt="60000"/>
            </a:blip>
            <a:stretch>
              <a:fillRect b="-14365"/>
            </a:stretch>
          </a:blipFill>
        </p:spPr>
      </p:sp>
      <p:sp>
        <p:nvSpPr>
          <p:cNvPr id="3" name="TextBox 3"/>
          <p:cNvSpPr txBox="1"/>
          <p:nvPr/>
        </p:nvSpPr>
        <p:spPr>
          <a:xfrm>
            <a:off x="9434650" y="4160422"/>
            <a:ext cx="7824650" cy="1925883"/>
          </a:xfrm>
          <a:prstGeom prst="rect">
            <a:avLst/>
          </a:prstGeom>
        </p:spPr>
        <p:txBody>
          <a:bodyPr lIns="0" tIns="0" rIns="0" bIns="0" rtlCol="0" anchor="t">
            <a:spAutoFit/>
          </a:bodyPr>
          <a:lstStyle/>
          <a:p>
            <a:pPr algn="ctr">
              <a:lnSpc>
                <a:spcPts val="7640"/>
              </a:lnSpc>
            </a:pPr>
            <a:r>
              <a:rPr lang="en-US" sz="6112">
                <a:solidFill>
                  <a:srgbClr val="FFFFFF"/>
                </a:solidFill>
                <a:latin typeface="Abril Fatface"/>
                <a:ea typeface="Abril Fatface"/>
                <a:cs typeface="Abril Fatface"/>
                <a:sym typeface="Abril Fatface"/>
              </a:rPr>
              <a:t>Cultural Consequences</a:t>
            </a:r>
          </a:p>
        </p:txBody>
      </p:sp>
    </p:spTree>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3801135" y="1680311"/>
            <a:ext cx="2772435" cy="2257111"/>
          </a:xfrm>
          <a:custGeom>
            <a:avLst/>
            <a:gdLst/>
            <a:ahLst/>
            <a:cxnLst/>
            <a:rect l="l" t="t" r="r" b="b"/>
            <a:pathLst>
              <a:path w="2772435" h="2257111">
                <a:moveTo>
                  <a:pt x="0" y="0"/>
                </a:moveTo>
                <a:lnTo>
                  <a:pt x="2772435" y="0"/>
                </a:lnTo>
                <a:lnTo>
                  <a:pt x="2772435" y="2257111"/>
                </a:lnTo>
                <a:lnTo>
                  <a:pt x="0" y="2257111"/>
                </a:lnTo>
                <a:lnTo>
                  <a:pt x="0" y="0"/>
                </a:lnTo>
                <a:close/>
              </a:path>
            </a:pathLst>
          </a:custGeom>
          <a:blipFill>
            <a:blip r:embed="rId3"/>
            <a:stretch>
              <a:fillRect l="-168" r="-168"/>
            </a:stretch>
          </a:blipFill>
        </p:spPr>
      </p:sp>
      <p:sp>
        <p:nvSpPr>
          <p:cNvPr id="6" name="TextBox 6"/>
          <p:cNvSpPr txBox="1"/>
          <p:nvPr/>
        </p:nvSpPr>
        <p:spPr>
          <a:xfrm>
            <a:off x="5070837" y="2676035"/>
            <a:ext cx="232876" cy="573876"/>
          </a:xfrm>
          <a:prstGeom prst="rect">
            <a:avLst/>
          </a:prstGeom>
        </p:spPr>
        <p:txBody>
          <a:bodyPr lIns="0" tIns="0" rIns="0" bIns="0" rtlCol="0" anchor="t">
            <a:spAutoFit/>
          </a:bodyPr>
          <a:lstStyle/>
          <a:p>
            <a:pPr algn="ctr">
              <a:lnSpc>
                <a:spcPts val="4863"/>
              </a:lnSpc>
            </a:pPr>
            <a:r>
              <a:rPr lang="en-US" sz="3048">
                <a:solidFill>
                  <a:srgbClr val="FFFFFF"/>
                </a:solidFill>
                <a:latin typeface="Abril Fatface"/>
                <a:ea typeface="Abril Fatface"/>
                <a:cs typeface="Abril Fatface"/>
                <a:sym typeface="Abril Fatface"/>
              </a:rPr>
              <a:t>1</a:t>
            </a:r>
          </a:p>
        </p:txBody>
      </p:sp>
      <p:sp>
        <p:nvSpPr>
          <p:cNvPr id="7" name="TextBox 7"/>
          <p:cNvSpPr txBox="1"/>
          <p:nvPr/>
        </p:nvSpPr>
        <p:spPr>
          <a:xfrm>
            <a:off x="6883968" y="2229504"/>
            <a:ext cx="3652671" cy="436156"/>
          </a:xfrm>
          <a:prstGeom prst="rect">
            <a:avLst/>
          </a:prstGeom>
        </p:spPr>
        <p:txBody>
          <a:bodyPr lIns="0" tIns="0" rIns="0" bIns="0" rtlCol="0" anchor="t">
            <a:spAutoFit/>
          </a:bodyPr>
          <a:lstStyle/>
          <a:p>
            <a:pPr algn="l">
              <a:lnSpc>
                <a:spcPts val="3566"/>
              </a:lnSpc>
            </a:pPr>
            <a:r>
              <a:rPr lang="en-US" sz="2853">
                <a:solidFill>
                  <a:srgbClr val="FFFFFF"/>
                </a:solidFill>
                <a:latin typeface="Abril Fatface"/>
                <a:ea typeface="Abril Fatface"/>
                <a:cs typeface="Abril Fatface"/>
                <a:sym typeface="Abril Fatface"/>
              </a:rPr>
              <a:t>Westernization</a:t>
            </a:r>
          </a:p>
        </p:txBody>
      </p:sp>
      <p:sp>
        <p:nvSpPr>
          <p:cNvPr id="8" name="TextBox 8"/>
          <p:cNvSpPr txBox="1"/>
          <p:nvPr/>
        </p:nvSpPr>
        <p:spPr>
          <a:xfrm>
            <a:off x="6883968" y="2786506"/>
            <a:ext cx="8234995" cy="592043"/>
          </a:xfrm>
          <a:prstGeom prst="rect">
            <a:avLst/>
          </a:prstGeom>
        </p:spPr>
        <p:txBody>
          <a:bodyPr lIns="0" tIns="0" rIns="0" bIns="0" rtlCol="0" anchor="t">
            <a:spAutoFit/>
          </a:bodyPr>
          <a:lstStyle/>
          <a:p>
            <a:pPr algn="l">
              <a:lnSpc>
                <a:spcPts val="3891"/>
              </a:lnSpc>
            </a:pPr>
            <a:r>
              <a:rPr lang="en-US" sz="2399">
                <a:solidFill>
                  <a:srgbClr val="FFFFFF"/>
                </a:solidFill>
                <a:latin typeface="PT Sans"/>
                <a:ea typeface="PT Sans"/>
                <a:cs typeface="PT Sans"/>
                <a:sym typeface="PT Sans"/>
              </a:rPr>
              <a:t>Exposure to Western culture through media and consumerism.</a:t>
            </a:r>
          </a:p>
        </p:txBody>
      </p:sp>
      <p:grpSp>
        <p:nvGrpSpPr>
          <p:cNvPr id="9" name="Group 9"/>
          <p:cNvGrpSpPr/>
          <p:nvPr/>
        </p:nvGrpSpPr>
        <p:grpSpPr>
          <a:xfrm>
            <a:off x="6651092" y="3956416"/>
            <a:ext cx="11061017" cy="19767"/>
            <a:chOff x="0" y="0"/>
            <a:chExt cx="14213285" cy="25400"/>
          </a:xfrm>
        </p:grpSpPr>
        <p:sp>
          <p:nvSpPr>
            <p:cNvPr id="10" name="Freeform 10"/>
            <p:cNvSpPr/>
            <p:nvPr/>
          </p:nvSpPr>
          <p:spPr>
            <a:xfrm>
              <a:off x="0" y="0"/>
              <a:ext cx="14213332" cy="25400"/>
            </a:xfrm>
            <a:custGeom>
              <a:avLst/>
              <a:gdLst/>
              <a:ahLst/>
              <a:cxnLst/>
              <a:rect l="l" t="t" r="r" b="b"/>
              <a:pathLst>
                <a:path w="14213332" h="25400">
                  <a:moveTo>
                    <a:pt x="0" y="12700"/>
                  </a:moveTo>
                  <a:cubicBezTo>
                    <a:pt x="0" y="5715"/>
                    <a:pt x="5715" y="0"/>
                    <a:pt x="12700" y="0"/>
                  </a:cubicBezTo>
                  <a:lnTo>
                    <a:pt x="14200632" y="0"/>
                  </a:lnTo>
                  <a:cubicBezTo>
                    <a:pt x="14207618" y="0"/>
                    <a:pt x="14213332" y="5715"/>
                    <a:pt x="14213332" y="12700"/>
                  </a:cubicBezTo>
                  <a:cubicBezTo>
                    <a:pt x="14213332" y="19685"/>
                    <a:pt x="14207618" y="25400"/>
                    <a:pt x="14200632" y="25400"/>
                  </a:cubicBezTo>
                  <a:lnTo>
                    <a:pt x="12700" y="25400"/>
                  </a:lnTo>
                  <a:cubicBezTo>
                    <a:pt x="5715" y="25400"/>
                    <a:pt x="0" y="19685"/>
                    <a:pt x="0" y="12700"/>
                  </a:cubicBezTo>
                  <a:close/>
                </a:path>
              </a:pathLst>
            </a:custGeom>
            <a:solidFill>
              <a:srgbClr val="F2B42D"/>
            </a:solidFill>
          </p:spPr>
        </p:sp>
      </p:grpSp>
      <p:sp>
        <p:nvSpPr>
          <p:cNvPr id="11" name="Freeform 11" descr="preencoded.png"/>
          <p:cNvSpPr/>
          <p:nvPr/>
        </p:nvSpPr>
        <p:spPr>
          <a:xfrm>
            <a:off x="2414840" y="4014944"/>
            <a:ext cx="5544870" cy="2257111"/>
          </a:xfrm>
          <a:custGeom>
            <a:avLst/>
            <a:gdLst/>
            <a:ahLst/>
            <a:cxnLst/>
            <a:rect l="l" t="t" r="r" b="b"/>
            <a:pathLst>
              <a:path w="5544870" h="2257111">
                <a:moveTo>
                  <a:pt x="0" y="0"/>
                </a:moveTo>
                <a:lnTo>
                  <a:pt x="5544870" y="0"/>
                </a:lnTo>
                <a:lnTo>
                  <a:pt x="5544870" y="2257112"/>
                </a:lnTo>
                <a:lnTo>
                  <a:pt x="0" y="2257112"/>
                </a:lnTo>
                <a:lnTo>
                  <a:pt x="0" y="0"/>
                </a:lnTo>
                <a:close/>
              </a:path>
            </a:pathLst>
          </a:custGeom>
          <a:blipFill>
            <a:blip r:embed="rId4"/>
            <a:stretch>
              <a:fillRect l="-79" r="-79"/>
            </a:stretch>
          </a:blipFill>
        </p:spPr>
      </p:sp>
      <p:sp>
        <p:nvSpPr>
          <p:cNvPr id="12" name="TextBox 12"/>
          <p:cNvSpPr txBox="1"/>
          <p:nvPr/>
        </p:nvSpPr>
        <p:spPr>
          <a:xfrm>
            <a:off x="5070837" y="4718800"/>
            <a:ext cx="232876" cy="573876"/>
          </a:xfrm>
          <a:prstGeom prst="rect">
            <a:avLst/>
          </a:prstGeom>
        </p:spPr>
        <p:txBody>
          <a:bodyPr lIns="0" tIns="0" rIns="0" bIns="0" rtlCol="0" anchor="t">
            <a:spAutoFit/>
          </a:bodyPr>
          <a:lstStyle/>
          <a:p>
            <a:pPr algn="ctr">
              <a:lnSpc>
                <a:spcPts val="4863"/>
              </a:lnSpc>
            </a:pPr>
            <a:r>
              <a:rPr lang="en-US" sz="3048">
                <a:solidFill>
                  <a:srgbClr val="FFFFFF"/>
                </a:solidFill>
                <a:latin typeface="Abril Fatface"/>
                <a:ea typeface="Abril Fatface"/>
                <a:cs typeface="Abril Fatface"/>
                <a:sym typeface="Abril Fatface"/>
              </a:rPr>
              <a:t>2</a:t>
            </a:r>
          </a:p>
        </p:txBody>
      </p:sp>
      <p:sp>
        <p:nvSpPr>
          <p:cNvPr id="13" name="TextBox 13"/>
          <p:cNvSpPr txBox="1"/>
          <p:nvPr/>
        </p:nvSpPr>
        <p:spPr>
          <a:xfrm>
            <a:off x="8270108" y="4315818"/>
            <a:ext cx="3652671" cy="436156"/>
          </a:xfrm>
          <a:prstGeom prst="rect">
            <a:avLst/>
          </a:prstGeom>
        </p:spPr>
        <p:txBody>
          <a:bodyPr lIns="0" tIns="0" rIns="0" bIns="0" rtlCol="0" anchor="t">
            <a:spAutoFit/>
          </a:bodyPr>
          <a:lstStyle/>
          <a:p>
            <a:pPr algn="l">
              <a:lnSpc>
                <a:spcPts val="3566"/>
              </a:lnSpc>
            </a:pPr>
            <a:r>
              <a:rPr lang="en-US" sz="2853">
                <a:solidFill>
                  <a:srgbClr val="FFFFFF"/>
                </a:solidFill>
                <a:latin typeface="Abril Fatface"/>
                <a:ea typeface="Abril Fatface"/>
                <a:cs typeface="Abril Fatface"/>
                <a:sym typeface="Abril Fatface"/>
              </a:rPr>
              <a:t>Cultural Blending</a:t>
            </a:r>
          </a:p>
        </p:txBody>
      </p:sp>
      <p:sp>
        <p:nvSpPr>
          <p:cNvPr id="14" name="TextBox 14"/>
          <p:cNvSpPr txBox="1"/>
          <p:nvPr/>
        </p:nvSpPr>
        <p:spPr>
          <a:xfrm>
            <a:off x="8270108" y="4872819"/>
            <a:ext cx="9209123" cy="1088836"/>
          </a:xfrm>
          <a:prstGeom prst="rect">
            <a:avLst/>
          </a:prstGeom>
        </p:spPr>
        <p:txBody>
          <a:bodyPr lIns="0" tIns="0" rIns="0" bIns="0" rtlCol="0" anchor="t">
            <a:spAutoFit/>
          </a:bodyPr>
          <a:lstStyle/>
          <a:p>
            <a:pPr algn="l">
              <a:lnSpc>
                <a:spcPts val="3891"/>
              </a:lnSpc>
            </a:pPr>
            <a:r>
              <a:rPr lang="en-US" sz="2399">
                <a:solidFill>
                  <a:srgbClr val="FFFFFF"/>
                </a:solidFill>
                <a:latin typeface="PT Sans"/>
                <a:ea typeface="PT Sans"/>
                <a:cs typeface="PT Sans"/>
                <a:sym typeface="PT Sans"/>
              </a:rPr>
              <a:t>Fusion of Indian and global cultural elements, creating a unique hybrid culture.</a:t>
            </a:r>
          </a:p>
        </p:txBody>
      </p:sp>
      <p:grpSp>
        <p:nvGrpSpPr>
          <p:cNvPr id="15" name="Group 15"/>
          <p:cNvGrpSpPr/>
          <p:nvPr/>
        </p:nvGrpSpPr>
        <p:grpSpPr>
          <a:xfrm>
            <a:off x="8037232" y="6291049"/>
            <a:ext cx="9674876" cy="19767"/>
            <a:chOff x="0" y="0"/>
            <a:chExt cx="12432110" cy="25400"/>
          </a:xfrm>
        </p:grpSpPr>
        <p:sp>
          <p:nvSpPr>
            <p:cNvPr id="16" name="Freeform 16"/>
            <p:cNvSpPr/>
            <p:nvPr/>
          </p:nvSpPr>
          <p:spPr>
            <a:xfrm>
              <a:off x="0" y="0"/>
              <a:ext cx="12432157" cy="25400"/>
            </a:xfrm>
            <a:custGeom>
              <a:avLst/>
              <a:gdLst/>
              <a:ahLst/>
              <a:cxnLst/>
              <a:rect l="l" t="t" r="r" b="b"/>
              <a:pathLst>
                <a:path w="12432157" h="25400">
                  <a:moveTo>
                    <a:pt x="0" y="12700"/>
                  </a:moveTo>
                  <a:cubicBezTo>
                    <a:pt x="0" y="5715"/>
                    <a:pt x="5715" y="0"/>
                    <a:pt x="12700" y="0"/>
                  </a:cubicBezTo>
                  <a:lnTo>
                    <a:pt x="12419457" y="0"/>
                  </a:lnTo>
                  <a:cubicBezTo>
                    <a:pt x="12426442" y="0"/>
                    <a:pt x="12432157" y="5715"/>
                    <a:pt x="12432157" y="12700"/>
                  </a:cubicBezTo>
                  <a:cubicBezTo>
                    <a:pt x="12432157" y="19685"/>
                    <a:pt x="12426442" y="25400"/>
                    <a:pt x="12419457" y="25400"/>
                  </a:cubicBezTo>
                  <a:lnTo>
                    <a:pt x="12700" y="25400"/>
                  </a:lnTo>
                  <a:cubicBezTo>
                    <a:pt x="5715" y="25400"/>
                    <a:pt x="0" y="19685"/>
                    <a:pt x="0" y="12700"/>
                  </a:cubicBezTo>
                  <a:close/>
                </a:path>
              </a:pathLst>
            </a:custGeom>
            <a:solidFill>
              <a:srgbClr val="D7425E"/>
            </a:solidFill>
          </p:spPr>
        </p:sp>
      </p:grpSp>
      <p:sp>
        <p:nvSpPr>
          <p:cNvPr id="17" name="Freeform 17" descr="preencoded.png"/>
          <p:cNvSpPr/>
          <p:nvPr/>
        </p:nvSpPr>
        <p:spPr>
          <a:xfrm>
            <a:off x="1028700" y="6349578"/>
            <a:ext cx="8317305" cy="2257111"/>
          </a:xfrm>
          <a:custGeom>
            <a:avLst/>
            <a:gdLst/>
            <a:ahLst/>
            <a:cxnLst/>
            <a:rect l="l" t="t" r="r" b="b"/>
            <a:pathLst>
              <a:path w="8317305" h="2257111">
                <a:moveTo>
                  <a:pt x="0" y="0"/>
                </a:moveTo>
                <a:lnTo>
                  <a:pt x="8317305" y="0"/>
                </a:lnTo>
                <a:lnTo>
                  <a:pt x="8317305" y="2257111"/>
                </a:lnTo>
                <a:lnTo>
                  <a:pt x="0" y="2257111"/>
                </a:lnTo>
                <a:lnTo>
                  <a:pt x="0" y="0"/>
                </a:lnTo>
                <a:close/>
              </a:path>
            </a:pathLst>
          </a:custGeom>
          <a:blipFill>
            <a:blip r:embed="rId5"/>
            <a:stretch>
              <a:fillRect l="-109" r="-109"/>
            </a:stretch>
          </a:blipFill>
        </p:spPr>
      </p:sp>
      <p:sp>
        <p:nvSpPr>
          <p:cNvPr id="18" name="TextBox 18"/>
          <p:cNvSpPr txBox="1"/>
          <p:nvPr/>
        </p:nvSpPr>
        <p:spPr>
          <a:xfrm>
            <a:off x="5070837" y="7053434"/>
            <a:ext cx="232876" cy="573876"/>
          </a:xfrm>
          <a:prstGeom prst="rect">
            <a:avLst/>
          </a:prstGeom>
        </p:spPr>
        <p:txBody>
          <a:bodyPr lIns="0" tIns="0" rIns="0" bIns="0" rtlCol="0" anchor="t">
            <a:spAutoFit/>
          </a:bodyPr>
          <a:lstStyle/>
          <a:p>
            <a:pPr algn="ctr">
              <a:lnSpc>
                <a:spcPts val="4863"/>
              </a:lnSpc>
            </a:pPr>
            <a:r>
              <a:rPr lang="en-US" sz="3048">
                <a:solidFill>
                  <a:srgbClr val="FFFFFF"/>
                </a:solidFill>
                <a:latin typeface="Abril Fatface"/>
                <a:ea typeface="Abril Fatface"/>
                <a:cs typeface="Abril Fatface"/>
                <a:sym typeface="Abril Fatface"/>
              </a:rPr>
              <a:t>3</a:t>
            </a:r>
          </a:p>
        </p:txBody>
      </p:sp>
      <p:sp>
        <p:nvSpPr>
          <p:cNvPr id="19" name="TextBox 19"/>
          <p:cNvSpPr txBox="1"/>
          <p:nvPr/>
        </p:nvSpPr>
        <p:spPr>
          <a:xfrm>
            <a:off x="9656404" y="6650451"/>
            <a:ext cx="5128192" cy="436156"/>
          </a:xfrm>
          <a:prstGeom prst="rect">
            <a:avLst/>
          </a:prstGeom>
        </p:spPr>
        <p:txBody>
          <a:bodyPr lIns="0" tIns="0" rIns="0" bIns="0" rtlCol="0" anchor="t">
            <a:spAutoFit/>
          </a:bodyPr>
          <a:lstStyle/>
          <a:p>
            <a:pPr algn="l">
              <a:lnSpc>
                <a:spcPts val="3566"/>
              </a:lnSpc>
            </a:pPr>
            <a:r>
              <a:rPr lang="en-US" sz="2853">
                <a:solidFill>
                  <a:srgbClr val="FFFFFF"/>
                </a:solidFill>
                <a:latin typeface="Abril Fatface"/>
                <a:ea typeface="Abril Fatface"/>
                <a:cs typeface="Abril Fatface"/>
                <a:sym typeface="Abril Fatface"/>
              </a:rPr>
              <a:t>Increased Cosmopolitanism</a:t>
            </a:r>
          </a:p>
        </p:txBody>
      </p:sp>
      <p:sp>
        <p:nvSpPr>
          <p:cNvPr id="20" name="TextBox 20"/>
          <p:cNvSpPr txBox="1"/>
          <p:nvPr/>
        </p:nvSpPr>
        <p:spPr>
          <a:xfrm>
            <a:off x="9656404" y="7207453"/>
            <a:ext cx="7822828" cy="1088836"/>
          </a:xfrm>
          <a:prstGeom prst="rect">
            <a:avLst/>
          </a:prstGeom>
        </p:spPr>
        <p:txBody>
          <a:bodyPr lIns="0" tIns="0" rIns="0" bIns="0" rtlCol="0" anchor="t">
            <a:spAutoFit/>
          </a:bodyPr>
          <a:lstStyle/>
          <a:p>
            <a:pPr algn="l">
              <a:lnSpc>
                <a:spcPts val="3891"/>
              </a:lnSpc>
            </a:pPr>
            <a:r>
              <a:rPr lang="en-US" sz="2399">
                <a:solidFill>
                  <a:srgbClr val="FFFFFF"/>
                </a:solidFill>
                <a:latin typeface="PT Sans"/>
                <a:ea typeface="PT Sans"/>
                <a:cs typeface="PT Sans"/>
                <a:sym typeface="PT Sans"/>
              </a:rPr>
              <a:t>Greater cultural awareness and understanding among Indian citizens.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1109</Words>
  <Application>Microsoft Office PowerPoint</Application>
  <PresentationFormat>Custom</PresentationFormat>
  <Paragraphs>109</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Abril Fatface</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political science ppt</dc:title>
  <cp:lastModifiedBy>Windows User</cp:lastModifiedBy>
  <cp:revision>6</cp:revision>
  <dcterms:created xsi:type="dcterms:W3CDTF">2006-08-16T00:00:00Z</dcterms:created>
  <dcterms:modified xsi:type="dcterms:W3CDTF">2025-01-14T17:22:02Z</dcterms:modified>
  <dc:identifier>DAGayz9FD1w</dc:identifier>
</cp:coreProperties>
</file>